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52.JPG" ContentType="image/jpeg"/>
  <Override PartName="/ppt/media/image63.jpg" ContentType="image/jpeg"/>
  <Override PartName="/ppt/media/image64.jpg" ContentType="image/jpeg"/>
  <Override PartName="/ppt/media/image65.JPG" ContentType="image/jpeg"/>
  <Override PartName="/ppt/media/image134.jpg" ContentType="image/jpeg"/>
  <Override PartName="/ppt/notesSlides/notesSlide1.xml" ContentType="application/vnd.openxmlformats-officedocument.presentationml.notesSlide+xml"/>
  <Override PartName="/ppt/media/image197.jpg" ContentType="image/jpeg"/>
  <Override PartName="/ppt/media/image201.jpg" ContentType="image/jpeg"/>
  <Override PartName="/ppt/media/image20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6"/>
  </p:notesMasterIdLst>
  <p:handoutMasterIdLst>
    <p:handoutMasterId r:id="rId67"/>
  </p:handoutMasterIdLst>
  <p:sldIdLst>
    <p:sldId id="270" r:id="rId2"/>
    <p:sldId id="272" r:id="rId3"/>
    <p:sldId id="273" r:id="rId4"/>
    <p:sldId id="348" r:id="rId5"/>
    <p:sldId id="349" r:id="rId6"/>
    <p:sldId id="350" r:id="rId7"/>
    <p:sldId id="351" r:id="rId8"/>
    <p:sldId id="352" r:id="rId9"/>
    <p:sldId id="276" r:id="rId10"/>
    <p:sldId id="288" r:id="rId11"/>
    <p:sldId id="283" r:id="rId12"/>
    <p:sldId id="359" r:id="rId13"/>
    <p:sldId id="361" r:id="rId14"/>
    <p:sldId id="362" r:id="rId15"/>
    <p:sldId id="353" r:id="rId16"/>
    <p:sldId id="354" r:id="rId17"/>
    <p:sldId id="355" r:id="rId18"/>
    <p:sldId id="356" r:id="rId19"/>
    <p:sldId id="357" r:id="rId20"/>
    <p:sldId id="358" r:id="rId21"/>
    <p:sldId id="360" r:id="rId22"/>
    <p:sldId id="363" r:id="rId23"/>
    <p:sldId id="364" r:id="rId24"/>
    <p:sldId id="314" r:id="rId25"/>
    <p:sldId id="315" r:id="rId26"/>
    <p:sldId id="316" r:id="rId27"/>
    <p:sldId id="320" r:id="rId28"/>
    <p:sldId id="317" r:id="rId29"/>
    <p:sldId id="322" r:id="rId30"/>
    <p:sldId id="345" r:id="rId31"/>
    <p:sldId id="280" r:id="rId32"/>
    <p:sldId id="346" r:id="rId33"/>
    <p:sldId id="284" r:id="rId34"/>
    <p:sldId id="266" r:id="rId35"/>
    <p:sldId id="285" r:id="rId36"/>
    <p:sldId id="281" r:id="rId37"/>
    <p:sldId id="287" r:id="rId38"/>
    <p:sldId id="291" r:id="rId39"/>
    <p:sldId id="292" r:id="rId40"/>
    <p:sldId id="286" r:id="rId41"/>
    <p:sldId id="293" r:id="rId42"/>
    <p:sldId id="294" r:id="rId43"/>
    <p:sldId id="318" r:id="rId44"/>
    <p:sldId id="324" r:id="rId45"/>
    <p:sldId id="325" r:id="rId46"/>
    <p:sldId id="323" r:id="rId47"/>
    <p:sldId id="327" r:id="rId48"/>
    <p:sldId id="328" r:id="rId49"/>
    <p:sldId id="277" r:id="rId50"/>
    <p:sldId id="278" r:id="rId51"/>
    <p:sldId id="279" r:id="rId52"/>
    <p:sldId id="295" r:id="rId53"/>
    <p:sldId id="264" r:id="rId54"/>
    <p:sldId id="265" r:id="rId55"/>
    <p:sldId id="337" r:id="rId56"/>
    <p:sldId id="298" r:id="rId57"/>
    <p:sldId id="263" r:id="rId58"/>
    <p:sldId id="339" r:id="rId59"/>
    <p:sldId id="347" r:id="rId60"/>
    <p:sldId id="301" r:id="rId61"/>
    <p:sldId id="289" r:id="rId62"/>
    <p:sldId id="332" r:id="rId63"/>
    <p:sldId id="299" r:id="rId64"/>
    <p:sldId id="300" r:id="rId65"/>
  </p:sldIdLst>
  <p:sldSz cx="9144000" cy="6858000" type="screen4x3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7089" autoAdjust="0"/>
  </p:normalViewPr>
  <p:slideViewPr>
    <p:cSldViewPr>
      <p:cViewPr>
        <p:scale>
          <a:sx n="95" d="100"/>
          <a:sy n="95" d="100"/>
        </p:scale>
        <p:origin x="-125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4344614" cy="345089"/>
          </a:xfrm>
          <a:prstGeom prst="rect">
            <a:avLst/>
          </a:prstGeom>
        </p:spPr>
        <p:txBody>
          <a:bodyPr vert="horz" lIns="198072" tIns="99035" rIns="198072" bIns="99035" rtlCol="0"/>
          <a:lstStyle>
            <a:lvl1pPr algn="l">
              <a:defRPr sz="2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5687" y="3"/>
            <a:ext cx="4344614" cy="345089"/>
          </a:xfrm>
          <a:prstGeom prst="rect">
            <a:avLst/>
          </a:prstGeom>
        </p:spPr>
        <p:txBody>
          <a:bodyPr vert="horz" lIns="198072" tIns="99035" rIns="198072" bIns="99035" rtlCol="0"/>
          <a:lstStyle>
            <a:lvl1pPr algn="r">
              <a:defRPr sz="2600"/>
            </a:lvl1pPr>
          </a:lstStyle>
          <a:p>
            <a:fld id="{3D3E8E47-FAB7-4C06-A85F-99BCCF8924B8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6543075"/>
            <a:ext cx="4344614" cy="342820"/>
          </a:xfrm>
          <a:prstGeom prst="rect">
            <a:avLst/>
          </a:prstGeom>
        </p:spPr>
        <p:txBody>
          <a:bodyPr vert="horz" lIns="198072" tIns="99035" rIns="198072" bIns="99035" rtlCol="0" anchor="b"/>
          <a:lstStyle>
            <a:lvl1pPr algn="l">
              <a:defRPr sz="26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5687" y="6543075"/>
            <a:ext cx="4344614" cy="342820"/>
          </a:xfrm>
          <a:prstGeom prst="rect">
            <a:avLst/>
          </a:prstGeom>
        </p:spPr>
        <p:txBody>
          <a:bodyPr vert="horz" lIns="198072" tIns="99035" rIns="198072" bIns="99035" rtlCol="0" anchor="b"/>
          <a:lstStyle>
            <a:lvl1pPr algn="r">
              <a:defRPr sz="2600"/>
            </a:lvl1pPr>
          </a:lstStyle>
          <a:p>
            <a:fld id="{82624B62-CBF1-4229-85C4-FCDA5D1C2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292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EDFBF-64C4-44D5-9F7D-21F33B8E33F1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4875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271838"/>
            <a:ext cx="8016875" cy="31003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11EAD-2077-4BCC-B13B-62BE28F79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606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11EAD-2077-4BCC-B13B-62BE28F79ACF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094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png"/><Relationship Id="rId7" Type="http://schemas.openxmlformats.org/officeDocument/2006/relationships/image" Target="../media/image97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7" Type="http://schemas.openxmlformats.org/officeDocument/2006/relationships/image" Target="../media/image107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emf"/><Relationship Id="rId13" Type="http://schemas.openxmlformats.org/officeDocument/2006/relationships/image" Target="../media/image136.emf"/><Relationship Id="rId3" Type="http://schemas.openxmlformats.org/officeDocument/2006/relationships/image" Target="../media/image126.png"/><Relationship Id="rId7" Type="http://schemas.openxmlformats.org/officeDocument/2006/relationships/image" Target="../media/image130.emf"/><Relationship Id="rId12" Type="http://schemas.openxmlformats.org/officeDocument/2006/relationships/image" Target="../media/image135.png"/><Relationship Id="rId2" Type="http://schemas.openxmlformats.org/officeDocument/2006/relationships/image" Target="../media/image125.jpeg"/><Relationship Id="rId16" Type="http://schemas.openxmlformats.org/officeDocument/2006/relationships/image" Target="../media/image1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emf"/><Relationship Id="rId11" Type="http://schemas.openxmlformats.org/officeDocument/2006/relationships/image" Target="../media/image134.jpg"/><Relationship Id="rId5" Type="http://schemas.openxmlformats.org/officeDocument/2006/relationships/image" Target="../media/image128.jpeg"/><Relationship Id="rId15" Type="http://schemas.openxmlformats.org/officeDocument/2006/relationships/image" Target="../media/image138.png"/><Relationship Id="rId10" Type="http://schemas.openxmlformats.org/officeDocument/2006/relationships/image" Target="../media/image133.jpeg"/><Relationship Id="rId4" Type="http://schemas.openxmlformats.org/officeDocument/2006/relationships/image" Target="../media/image127.jpeg"/><Relationship Id="rId9" Type="http://schemas.openxmlformats.org/officeDocument/2006/relationships/image" Target="../media/image132.jpeg"/><Relationship Id="rId14" Type="http://schemas.openxmlformats.org/officeDocument/2006/relationships/image" Target="../media/image137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jpeg"/><Relationship Id="rId3" Type="http://schemas.openxmlformats.org/officeDocument/2006/relationships/image" Target="../media/image145.jpeg"/><Relationship Id="rId7" Type="http://schemas.openxmlformats.org/officeDocument/2006/relationships/image" Target="../media/image149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jpeg"/><Relationship Id="rId5" Type="http://schemas.openxmlformats.org/officeDocument/2006/relationships/image" Target="../media/image154.jpeg"/><Relationship Id="rId4" Type="http://schemas.openxmlformats.org/officeDocument/2006/relationships/image" Target="../media/image1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7" Type="http://schemas.openxmlformats.org/officeDocument/2006/relationships/image" Target="../media/image160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jpeg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4.png"/><Relationship Id="rId4" Type="http://schemas.openxmlformats.org/officeDocument/2006/relationships/image" Target="../media/image16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jpeg"/><Relationship Id="rId5" Type="http://schemas.openxmlformats.org/officeDocument/2006/relationships/image" Target="../media/image175.jpeg"/><Relationship Id="rId4" Type="http://schemas.openxmlformats.org/officeDocument/2006/relationships/image" Target="../media/image17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jpeg"/><Relationship Id="rId5" Type="http://schemas.openxmlformats.org/officeDocument/2006/relationships/image" Target="../media/image179.jpeg"/><Relationship Id="rId4" Type="http://schemas.openxmlformats.org/officeDocument/2006/relationships/image" Target="../media/image178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jpeg"/><Relationship Id="rId3" Type="http://schemas.openxmlformats.org/officeDocument/2006/relationships/image" Target="../media/image182.jpeg"/><Relationship Id="rId7" Type="http://schemas.openxmlformats.org/officeDocument/2006/relationships/image" Target="../media/image186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5.jpeg"/><Relationship Id="rId11" Type="http://schemas.openxmlformats.org/officeDocument/2006/relationships/image" Target="../media/image190.jpeg"/><Relationship Id="rId5" Type="http://schemas.openxmlformats.org/officeDocument/2006/relationships/image" Target="../media/image184.jpeg"/><Relationship Id="rId10" Type="http://schemas.openxmlformats.org/officeDocument/2006/relationships/image" Target="../media/image189.jpeg"/><Relationship Id="rId4" Type="http://schemas.openxmlformats.org/officeDocument/2006/relationships/image" Target="../media/image183.jpeg"/><Relationship Id="rId9" Type="http://schemas.openxmlformats.org/officeDocument/2006/relationships/image" Target="../media/image18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7" Type="http://schemas.openxmlformats.org/officeDocument/2006/relationships/image" Target="../media/image196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5.jpeg"/><Relationship Id="rId5" Type="http://schemas.openxmlformats.org/officeDocument/2006/relationships/image" Target="../media/image194.jpeg"/><Relationship Id="rId4" Type="http://schemas.openxmlformats.org/officeDocument/2006/relationships/image" Target="../media/image19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1.jpg"/><Relationship Id="rId5" Type="http://schemas.openxmlformats.org/officeDocument/2006/relationships/image" Target="../media/image200.jpeg"/><Relationship Id="rId4" Type="http://schemas.openxmlformats.org/officeDocument/2006/relationships/image" Target="../media/image19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g"/><Relationship Id="rId7" Type="http://schemas.openxmlformats.org/officeDocument/2006/relationships/image" Target="../media/image207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6.jpeg"/><Relationship Id="rId5" Type="http://schemas.openxmlformats.org/officeDocument/2006/relationships/image" Target="../media/image205.jpeg"/><Relationship Id="rId4" Type="http://schemas.openxmlformats.org/officeDocument/2006/relationships/image" Target="../media/image20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1.jpeg"/><Relationship Id="rId4" Type="http://schemas.openxmlformats.org/officeDocument/2006/relationships/image" Target="../media/image210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jpeg"/><Relationship Id="rId3" Type="http://schemas.openxmlformats.org/officeDocument/2006/relationships/image" Target="../media/image213.jpeg"/><Relationship Id="rId7" Type="http://schemas.openxmlformats.org/officeDocument/2006/relationships/image" Target="../media/image217.jpe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6.jpeg"/><Relationship Id="rId5" Type="http://schemas.openxmlformats.org/officeDocument/2006/relationships/image" Target="../media/image215.jpeg"/><Relationship Id="rId4" Type="http://schemas.openxmlformats.org/officeDocument/2006/relationships/image" Target="../media/image214.jpeg"/><Relationship Id="rId9" Type="http://schemas.openxmlformats.org/officeDocument/2006/relationships/image" Target="../media/image21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4.jpeg"/><Relationship Id="rId5" Type="http://schemas.openxmlformats.org/officeDocument/2006/relationships/image" Target="../media/image223.jpeg"/><Relationship Id="rId4" Type="http://schemas.openxmlformats.org/officeDocument/2006/relationships/image" Target="../media/image22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8.jpeg"/><Relationship Id="rId5" Type="http://schemas.openxmlformats.org/officeDocument/2006/relationships/image" Target="../media/image227.jpeg"/><Relationship Id="rId4" Type="http://schemas.openxmlformats.org/officeDocument/2006/relationships/image" Target="../media/image22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3.jpeg"/><Relationship Id="rId5" Type="http://schemas.openxmlformats.org/officeDocument/2006/relationships/image" Target="../media/image232.jpeg"/><Relationship Id="rId4" Type="http://schemas.openxmlformats.org/officeDocument/2006/relationships/image" Target="../media/image23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eg"/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8.jpeg"/><Relationship Id="rId5" Type="http://schemas.openxmlformats.org/officeDocument/2006/relationships/image" Target="../media/image237.jpeg"/><Relationship Id="rId4" Type="http://schemas.openxmlformats.org/officeDocument/2006/relationships/image" Target="../media/image236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jpeg"/><Relationship Id="rId3" Type="http://schemas.openxmlformats.org/officeDocument/2006/relationships/image" Target="../media/image240.jpeg"/><Relationship Id="rId7" Type="http://schemas.openxmlformats.org/officeDocument/2006/relationships/image" Target="../media/image244.jpeg"/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3.jpeg"/><Relationship Id="rId5" Type="http://schemas.openxmlformats.org/officeDocument/2006/relationships/image" Target="../media/image242.jpeg"/><Relationship Id="rId4" Type="http://schemas.openxmlformats.org/officeDocument/2006/relationships/image" Target="../media/image24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0.jpeg"/><Relationship Id="rId5" Type="http://schemas.openxmlformats.org/officeDocument/2006/relationships/image" Target="../media/image249.jpeg"/><Relationship Id="rId4" Type="http://schemas.openxmlformats.org/officeDocument/2006/relationships/image" Target="../media/image24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jpeg"/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7.jpeg"/><Relationship Id="rId5" Type="http://schemas.openxmlformats.org/officeDocument/2006/relationships/image" Target="../media/image256.jpeg"/><Relationship Id="rId4" Type="http://schemas.openxmlformats.org/officeDocument/2006/relationships/image" Target="../media/image25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jpeg"/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1.png"/><Relationship Id="rId4" Type="http://schemas.openxmlformats.org/officeDocument/2006/relationships/image" Target="../media/image26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eg"/><Relationship Id="rId7" Type="http://schemas.openxmlformats.org/officeDocument/2006/relationships/image" Target="../media/image267.jpeg"/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6.jpeg"/><Relationship Id="rId5" Type="http://schemas.openxmlformats.org/officeDocument/2006/relationships/image" Target="../media/image265.jpeg"/><Relationship Id="rId4" Type="http://schemas.openxmlformats.org/officeDocument/2006/relationships/image" Target="../media/image26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jpeg"/><Relationship Id="rId2" Type="http://schemas.openxmlformats.org/officeDocument/2006/relationships/image" Target="../media/image2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2.jpeg"/><Relationship Id="rId5" Type="http://schemas.openxmlformats.org/officeDocument/2006/relationships/image" Target="../media/image271.jpeg"/><Relationship Id="rId4" Type="http://schemas.openxmlformats.org/officeDocument/2006/relationships/image" Target="../media/image270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jpeg"/><Relationship Id="rId3" Type="http://schemas.openxmlformats.org/officeDocument/2006/relationships/image" Target="../media/image274.jpeg"/><Relationship Id="rId7" Type="http://schemas.openxmlformats.org/officeDocument/2006/relationships/image" Target="../media/image278.jpeg"/><Relationship Id="rId2" Type="http://schemas.openxmlformats.org/officeDocument/2006/relationships/image" Target="../media/image2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7.jpeg"/><Relationship Id="rId5" Type="http://schemas.openxmlformats.org/officeDocument/2006/relationships/image" Target="../media/image276.jpeg"/><Relationship Id="rId4" Type="http://schemas.openxmlformats.org/officeDocument/2006/relationships/image" Target="../media/image27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jpeg"/><Relationship Id="rId7" Type="http://schemas.openxmlformats.org/officeDocument/2006/relationships/image" Target="../media/image285.jpeg"/><Relationship Id="rId2" Type="http://schemas.openxmlformats.org/officeDocument/2006/relationships/image" Target="../media/image2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4.jpeg"/><Relationship Id="rId5" Type="http://schemas.openxmlformats.org/officeDocument/2006/relationships/image" Target="../media/image283.jpeg"/><Relationship Id="rId4" Type="http://schemas.openxmlformats.org/officeDocument/2006/relationships/image" Target="../media/image282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jpeg"/><Relationship Id="rId3" Type="http://schemas.openxmlformats.org/officeDocument/2006/relationships/image" Target="../media/image287.jpeg"/><Relationship Id="rId7" Type="http://schemas.openxmlformats.org/officeDocument/2006/relationships/image" Target="../media/image291.jpeg"/><Relationship Id="rId2" Type="http://schemas.openxmlformats.org/officeDocument/2006/relationships/image" Target="../media/image28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0.jpeg"/><Relationship Id="rId5" Type="http://schemas.openxmlformats.org/officeDocument/2006/relationships/image" Target="../media/image289.jpeg"/><Relationship Id="rId10" Type="http://schemas.openxmlformats.org/officeDocument/2006/relationships/image" Target="../media/image294.jpeg"/><Relationship Id="rId4" Type="http://schemas.openxmlformats.org/officeDocument/2006/relationships/image" Target="../media/image288.jpeg"/><Relationship Id="rId9" Type="http://schemas.openxmlformats.org/officeDocument/2006/relationships/image" Target="../media/image293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1.png"/><Relationship Id="rId3" Type="http://schemas.openxmlformats.org/officeDocument/2006/relationships/image" Target="../media/image296.jpeg"/><Relationship Id="rId7" Type="http://schemas.openxmlformats.org/officeDocument/2006/relationships/image" Target="../media/image300.jpeg"/><Relationship Id="rId2" Type="http://schemas.openxmlformats.org/officeDocument/2006/relationships/image" Target="../media/image2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9.jpeg"/><Relationship Id="rId5" Type="http://schemas.openxmlformats.org/officeDocument/2006/relationships/image" Target="../media/image298.jpeg"/><Relationship Id="rId4" Type="http://schemas.openxmlformats.org/officeDocument/2006/relationships/image" Target="../media/image29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2" y="2708920"/>
            <a:ext cx="6413588" cy="3982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620688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 Black" pitchFamily="34" charset="0"/>
              </a:rPr>
              <a:t>Планирование экскурсий и целевых прогулок в подготовительной к школе группе на учебный 2022-2023 год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82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188642"/>
            <a:ext cx="532859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Экскурсия в огород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0" y="908720"/>
            <a:ext cx="3648405" cy="2736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110105"/>
            <a:ext cx="3803915" cy="2852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714500"/>
            <a:ext cx="2787774" cy="3717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064"/>
            <a:ext cx="3980865" cy="28529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777" y="908720"/>
            <a:ext cx="2449409" cy="32658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170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332656"/>
            <a:ext cx="64087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Экскурсии по детскому саду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446" y="4725144"/>
            <a:ext cx="3105696" cy="2329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933056"/>
            <a:ext cx="3347864" cy="25108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199" y="1412776"/>
            <a:ext cx="3419872" cy="2564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572" y="1419250"/>
            <a:ext cx="257175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9" y="3728557"/>
            <a:ext cx="3419872" cy="2564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791" y="1124744"/>
            <a:ext cx="3666068" cy="27495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95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260648"/>
            <a:ext cx="3042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Экскурсия  </a:t>
            </a:r>
            <a:r>
              <a:rPr lang="ru-RU" b="1" dirty="0"/>
              <a:t>в </a:t>
            </a:r>
            <a:r>
              <a:rPr lang="ru-RU" b="1" dirty="0" smtClean="0"/>
              <a:t>библиотеку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14" y="3356992"/>
            <a:ext cx="1980821" cy="35214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994" y="668130"/>
            <a:ext cx="4200319" cy="23626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375" y="4653136"/>
            <a:ext cx="3456385" cy="19442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335062"/>
            <a:ext cx="3048000" cy="20381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9980"/>
            <a:ext cx="4268142" cy="240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13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4621" y="332656"/>
            <a:ext cx="2464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Экскурсия  на речку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953281"/>
            <a:ext cx="4680520" cy="26327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088" y="953281"/>
            <a:ext cx="4029912" cy="5373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" y="3707329"/>
            <a:ext cx="2381250" cy="3176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773" y="3714756"/>
            <a:ext cx="2381250" cy="317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16632"/>
            <a:ext cx="5264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Изготовление кормушек для зимующих птиц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20688"/>
            <a:ext cx="1806309" cy="32085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609600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235" y="4193704"/>
            <a:ext cx="4972440" cy="27969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65104"/>
            <a:ext cx="2990850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04330"/>
            <a:ext cx="4176464" cy="31323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33" y="3604330"/>
            <a:ext cx="4372700" cy="32795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9018"/>
            <a:ext cx="4067944" cy="30509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40" y="404664"/>
            <a:ext cx="4266221" cy="319966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23528" y="63519"/>
            <a:ext cx="83529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экскурсия 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музей 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им. М. </a:t>
            </a:r>
            <a:r>
              <a:rPr lang="ru-RU" sz="2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Шаймуратова</a:t>
            </a:r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48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260648"/>
            <a:ext cx="27318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Экскурсия  </a:t>
            </a:r>
            <a:r>
              <a:rPr lang="ru-RU" b="1" dirty="0"/>
              <a:t>в </a:t>
            </a:r>
            <a:r>
              <a:rPr lang="ru-RU" b="1" dirty="0" smtClean="0"/>
              <a:t>Пекарню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605" y="2278260"/>
            <a:ext cx="4196177" cy="31471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605" y="2428260"/>
            <a:ext cx="4196177" cy="31471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605" y="2578260"/>
            <a:ext cx="4196177" cy="31471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865963"/>
            <a:ext cx="4196177" cy="31471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775" y="695776"/>
            <a:ext cx="4196177" cy="31471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865963"/>
            <a:ext cx="4196177" cy="3147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65883"/>
            <a:ext cx="4196177" cy="314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2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260648"/>
            <a:ext cx="27318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Экскурсия  </a:t>
            </a:r>
            <a:r>
              <a:rPr lang="ru-RU" b="1" dirty="0"/>
              <a:t>в </a:t>
            </a:r>
            <a:r>
              <a:rPr lang="ru-RU" b="1" dirty="0" smtClean="0"/>
              <a:t>Пекарню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0" y="3734768"/>
            <a:ext cx="3908499" cy="29313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775" y="759182"/>
            <a:ext cx="3727773" cy="27958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5"/>
            <a:ext cx="3816423" cy="28623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277" y="3717114"/>
            <a:ext cx="3888432" cy="291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1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116632"/>
            <a:ext cx="2965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Экскурсия  </a:t>
            </a:r>
            <a:r>
              <a:rPr lang="ru-RU" dirty="0"/>
              <a:t>в </a:t>
            </a:r>
            <a:r>
              <a:rPr lang="ru-RU" dirty="0" smtClean="0"/>
              <a:t>парк Победы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4798"/>
            <a:ext cx="4139952" cy="31049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41" y="3573016"/>
            <a:ext cx="4139952" cy="31049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296" y="4084927"/>
            <a:ext cx="4139952" cy="275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456" y="614798"/>
            <a:ext cx="4187957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2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260648"/>
            <a:ext cx="4035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Экскурсия  к музей боевой славы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943" y="3853325"/>
            <a:ext cx="3851920" cy="28889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74" y="3861048"/>
            <a:ext cx="3851920" cy="28889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75" y="753642"/>
            <a:ext cx="3851920" cy="28889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943" y="764704"/>
            <a:ext cx="3851920" cy="28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7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3968" y="1124744"/>
            <a:ext cx="468052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solidFill>
                  <a:srgbClr val="002060"/>
                </a:solidFill>
                <a:latin typeface="+mj-lt"/>
              </a:rPr>
              <a:t>-Программа </a:t>
            </a:r>
            <a:r>
              <a:rPr lang="ru-RU" sz="1400" b="1" dirty="0">
                <a:solidFill>
                  <a:srgbClr val="002060"/>
                </a:solidFill>
                <a:latin typeface="+mj-lt"/>
              </a:rPr>
              <a:t>дошкольного  образования «От рождения до школы</a:t>
            </a:r>
            <a:r>
              <a:rPr lang="ru-RU" sz="1400" b="1" dirty="0" smtClean="0">
                <a:solidFill>
                  <a:srgbClr val="002060"/>
                </a:solidFill>
                <a:latin typeface="+mj-lt"/>
              </a:rPr>
              <a:t>», </a:t>
            </a:r>
            <a:r>
              <a:rPr lang="ru-RU" sz="1400" b="1" dirty="0">
                <a:solidFill>
                  <a:srgbClr val="002060"/>
                </a:solidFill>
                <a:latin typeface="+mj-lt"/>
              </a:rPr>
              <a:t>Н. Е. </a:t>
            </a:r>
            <a:r>
              <a:rPr lang="ru-RU" sz="1400" b="1" dirty="0" err="1">
                <a:solidFill>
                  <a:srgbClr val="002060"/>
                </a:solidFill>
                <a:latin typeface="+mj-lt"/>
              </a:rPr>
              <a:t>Вераксы</a:t>
            </a:r>
            <a:r>
              <a:rPr lang="ru-RU" sz="1400" b="1" dirty="0">
                <a:solidFill>
                  <a:srgbClr val="002060"/>
                </a:solidFill>
                <a:latin typeface="+mj-lt"/>
              </a:rPr>
              <a:t>., Т. С. Комаровой,  М. А. Васильевой</a:t>
            </a:r>
            <a:r>
              <a:rPr lang="ru-RU" sz="1400" b="1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pPr lvl="0"/>
            <a:endParaRPr lang="ru-RU" sz="1400" b="1" dirty="0">
              <a:solidFill>
                <a:srgbClr val="002060"/>
              </a:solidFill>
              <a:latin typeface="+mj-lt"/>
            </a:endParaRPr>
          </a:p>
          <a:p>
            <a:pPr lvl="0"/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-Я 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– человек”. – Козлова С.А.  М.: Школьная 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Пресса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, 2004.</a:t>
            </a:r>
          </a:p>
          <a:p>
            <a:pPr lvl="0"/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-“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Юный эколог” // Николаева С.Н.   В кн.: Юный эколог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: 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Программа и условия ее реализации в дошкольном учреждении. - М., 1998.</a:t>
            </a:r>
          </a:p>
          <a:p>
            <a:pPr lvl="0"/>
            <a:r>
              <a:rPr lang="ru-RU" sz="1200" b="1" dirty="0">
                <a:solidFill>
                  <a:srgbClr val="002060"/>
                </a:solidFill>
                <a:latin typeface="+mj-lt"/>
              </a:rPr>
              <a:t>-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“Открой себя” </a:t>
            </a:r>
            <a:r>
              <a:rPr lang="ru-RU" sz="1200" b="1" dirty="0" err="1">
                <a:solidFill>
                  <a:srgbClr val="002060"/>
                </a:solidFill>
                <a:latin typeface="+mj-lt"/>
              </a:rPr>
              <a:t>Е.В.Рылеева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, изд.</a:t>
            </a:r>
          </a:p>
          <a:p>
            <a:pPr lvl="0"/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-“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Познаю себя” </a:t>
            </a:r>
            <a:r>
              <a:rPr lang="ru-RU" sz="1200" b="1" dirty="0" err="1">
                <a:solidFill>
                  <a:srgbClr val="002060"/>
                </a:solidFill>
                <a:latin typeface="+mj-lt"/>
              </a:rPr>
              <a:t>М.В.Корепанова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ru-RU" sz="1200" b="1" dirty="0" err="1">
                <a:solidFill>
                  <a:srgbClr val="002060"/>
                </a:solidFill>
                <a:latin typeface="+mj-lt"/>
              </a:rPr>
              <a:t>Е.В.Харлампова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 </a:t>
            </a:r>
          </a:p>
          <a:p>
            <a:pPr lvl="0"/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-“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Я и мое тело”  </a:t>
            </a:r>
            <a:r>
              <a:rPr lang="ru-RU" sz="1200" b="1" dirty="0" err="1">
                <a:solidFill>
                  <a:srgbClr val="002060"/>
                </a:solidFill>
                <a:latin typeface="+mj-lt"/>
              </a:rPr>
              <a:t>С.Е.Шукшина</a:t>
            </a:r>
            <a:endParaRPr lang="ru-RU" sz="1200" b="1" dirty="0">
              <a:solidFill>
                <a:srgbClr val="002060"/>
              </a:solidFill>
              <a:latin typeface="+mj-lt"/>
            </a:endParaRPr>
          </a:p>
          <a:p>
            <a:pPr lvl="0"/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-Ознакомление 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дошкольников с окружающим и социальной действительностью </a:t>
            </a:r>
            <a:r>
              <a:rPr lang="ru-RU" sz="1200" b="1" dirty="0" err="1">
                <a:solidFill>
                  <a:srgbClr val="002060"/>
                </a:solidFill>
                <a:latin typeface="+mj-lt"/>
              </a:rPr>
              <a:t>Н.В.Алешина</a:t>
            </a:r>
            <a:endParaRPr lang="ru-RU" sz="1200" b="1" dirty="0">
              <a:solidFill>
                <a:srgbClr val="002060"/>
              </a:solidFill>
              <a:latin typeface="+mj-lt"/>
            </a:endParaRPr>
          </a:p>
          <a:p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-</a:t>
            </a:r>
            <a:r>
              <a:rPr lang="ru-RU" sz="1200" b="1" dirty="0">
                <a:solidFill>
                  <a:srgbClr val="002060"/>
                </a:solidFill>
              </a:rPr>
              <a:t>“Природа родного </a:t>
            </a:r>
            <a:r>
              <a:rPr lang="ru-RU" sz="1200" b="1" dirty="0" err="1" smtClean="0">
                <a:solidFill>
                  <a:srgbClr val="002060"/>
                </a:solidFill>
              </a:rPr>
              <a:t>Башкортостана”</a:t>
            </a:r>
            <a:r>
              <a:rPr lang="ru-RU" sz="1200" b="1" dirty="0" err="1" smtClean="0">
                <a:solidFill>
                  <a:srgbClr val="002060"/>
                </a:solidFill>
                <a:latin typeface="+mj-lt"/>
              </a:rPr>
              <a:t>Р.С.Гайсина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 </a:t>
            </a:r>
          </a:p>
          <a:p>
            <a:r>
              <a:rPr lang="ru-RU" sz="1200" b="1" dirty="0">
                <a:solidFill>
                  <a:srgbClr val="002060"/>
                </a:solidFill>
                <a:latin typeface="+mj-lt"/>
              </a:rPr>
              <a:t>-</a:t>
            </a:r>
            <a:r>
              <a:rPr lang="ru-RU" sz="1200" b="1" dirty="0" smtClean="0">
                <a:solidFill>
                  <a:srgbClr val="002060"/>
                </a:solidFill>
              </a:rPr>
              <a:t>“ </a:t>
            </a:r>
            <a:r>
              <a:rPr lang="ru-RU" sz="1200" b="1" dirty="0">
                <a:solidFill>
                  <a:srgbClr val="002060"/>
                </a:solidFill>
              </a:rPr>
              <a:t>Я Родину свою хочу </a:t>
            </a:r>
            <a:r>
              <a:rPr lang="ru-RU" sz="1200" b="1" dirty="0" err="1" smtClean="0">
                <a:solidFill>
                  <a:srgbClr val="002060"/>
                </a:solidFill>
              </a:rPr>
              <a:t>познать”</a:t>
            </a:r>
            <a:r>
              <a:rPr lang="ru-RU" sz="1200" b="1" dirty="0" err="1" smtClean="0">
                <a:solidFill>
                  <a:srgbClr val="002060"/>
                </a:solidFill>
                <a:latin typeface="+mj-lt"/>
              </a:rPr>
              <a:t>Р.Х.Гасанова</a:t>
            </a:r>
            <a:endParaRPr lang="ru-RU" sz="1200" b="1" dirty="0" smtClean="0">
              <a:solidFill>
                <a:srgbClr val="002060"/>
              </a:solidFill>
              <a:latin typeface="+mj-lt"/>
            </a:endParaRPr>
          </a:p>
          <a:p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-</a:t>
            </a:r>
            <a:r>
              <a:rPr lang="ru-RU" sz="1200" b="1" dirty="0">
                <a:solidFill>
                  <a:srgbClr val="002060"/>
                </a:solidFill>
              </a:rPr>
              <a:t>“Я-</a:t>
            </a:r>
            <a:r>
              <a:rPr lang="ru-RU" sz="1200" b="1" dirty="0" err="1">
                <a:solidFill>
                  <a:srgbClr val="002060"/>
                </a:solidFill>
              </a:rPr>
              <a:t>башкортостанец</a:t>
            </a:r>
            <a:r>
              <a:rPr lang="ru-RU" sz="1200" b="1" dirty="0" smtClean="0">
                <a:solidFill>
                  <a:srgbClr val="002060"/>
                </a:solidFill>
              </a:rPr>
              <a:t>”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  <a:latin typeface="+mj-lt"/>
              </a:rPr>
              <a:t>Р.Л.Агишева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 </a:t>
            </a:r>
          </a:p>
          <a:p>
            <a:r>
              <a:rPr lang="ru-RU" sz="1200" b="1" dirty="0">
                <a:solidFill>
                  <a:srgbClr val="002060"/>
                </a:solidFill>
                <a:latin typeface="+mj-lt"/>
              </a:rPr>
              <a:t>-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“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Земля отцов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”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Р.Х.Гасанова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endParaRPr lang="ru-RU" sz="1200" b="1" dirty="0">
              <a:solidFill>
                <a:srgbClr val="002060"/>
              </a:solidFill>
              <a:latin typeface="+mj-lt"/>
            </a:endParaRPr>
          </a:p>
          <a:p>
            <a:r>
              <a:rPr lang="ru-RU" sz="12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“Комплексное развитие детей в процессе их общения с природой</a:t>
            </a:r>
            <a:r>
              <a:rPr lang="ru-RU" sz="1200" b="1" dirty="0" smtClean="0">
                <a:solidFill>
                  <a:srgbClr val="002060"/>
                </a:solidFill>
              </a:rPr>
              <a:t>”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Л.И. Марченко </a:t>
            </a:r>
            <a:r>
              <a:rPr lang="ru-RU" sz="1200" b="1" dirty="0">
                <a:solidFill>
                  <a:srgbClr val="002060"/>
                </a:solidFill>
              </a:rPr>
              <a:t> “Весна”, “Лето”, “Осень”, “Зима</a:t>
            </a:r>
            <a:r>
              <a:rPr lang="ru-RU" sz="1200" b="1" dirty="0" smtClean="0">
                <a:solidFill>
                  <a:srgbClr val="002060"/>
                </a:solidFill>
              </a:rPr>
              <a:t>”.</a:t>
            </a:r>
            <a:r>
              <a:rPr lang="ru-RU" sz="1200" b="1" dirty="0" err="1" smtClean="0">
                <a:solidFill>
                  <a:srgbClr val="002060"/>
                </a:solidFill>
                <a:latin typeface="+mj-lt"/>
              </a:rPr>
              <a:t>Л.И.Марченко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 </a:t>
            </a:r>
          </a:p>
          <a:p>
            <a:r>
              <a:rPr lang="ru-RU" sz="1200" b="1" dirty="0">
                <a:solidFill>
                  <a:srgbClr val="002060"/>
                </a:solidFill>
                <a:latin typeface="+mj-lt"/>
              </a:rPr>
              <a:t>-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“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Мой край - Башкортостан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”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Ф.Н.Фазлыева</a:t>
            </a:r>
            <a:endParaRPr lang="ru-RU" sz="1200" b="1" dirty="0">
              <a:solidFill>
                <a:srgbClr val="002060"/>
              </a:solidFill>
              <a:latin typeface="+mj-lt"/>
            </a:endParaRPr>
          </a:p>
          <a:p>
            <a:pPr lvl="0"/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-«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Экология растений Башкортостана</a:t>
            </a:r>
            <a:r>
              <a:rPr lang="ru-RU" sz="1200" b="1" dirty="0" smtClean="0">
                <a:solidFill>
                  <a:srgbClr val="002060"/>
                </a:solidFill>
                <a:latin typeface="+mj-lt"/>
              </a:rPr>
              <a:t>»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Б.М.Миркин</a:t>
            </a:r>
            <a:r>
              <a:rPr lang="ru-RU" sz="1200" b="1" dirty="0">
                <a:solidFill>
                  <a:srgbClr val="002060"/>
                </a:solidFill>
              </a:rPr>
              <a:t>, </a:t>
            </a:r>
            <a:r>
              <a:rPr lang="ru-RU" sz="1200" b="1" dirty="0" err="1">
                <a:solidFill>
                  <a:srgbClr val="002060"/>
                </a:solidFill>
              </a:rPr>
              <a:t>Л.Г.Наумова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endParaRPr lang="ru-RU" sz="1200" b="1" dirty="0">
              <a:solidFill>
                <a:srgbClr val="002060"/>
              </a:solidFill>
              <a:latin typeface="+mj-lt"/>
            </a:endParaRPr>
          </a:p>
          <a:p>
            <a:pPr lvl="0"/>
            <a:r>
              <a:rPr lang="ru-RU" sz="1200" b="1" dirty="0">
                <a:solidFill>
                  <a:srgbClr val="002060"/>
                </a:solidFill>
                <a:latin typeface="+mj-lt"/>
              </a:rPr>
              <a:t>  Игры и развлечения детей на воздухе </a:t>
            </a:r>
            <a:r>
              <a:rPr lang="ru-RU" sz="1200" b="1" dirty="0" err="1">
                <a:solidFill>
                  <a:srgbClr val="002060"/>
                </a:solidFill>
                <a:latin typeface="+mj-lt"/>
              </a:rPr>
              <a:t>Т.И.Осокина</a:t>
            </a:r>
            <a:r>
              <a:rPr lang="ru-RU" sz="1200" b="1" dirty="0">
                <a:solidFill>
                  <a:srgbClr val="002060"/>
                </a:solidFill>
                <a:latin typeface="+mj-lt"/>
              </a:rPr>
              <a:t> 1983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endParaRPr lang="ru-RU" sz="14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8064896" cy="86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3840427" cy="2880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21" y="4005064"/>
            <a:ext cx="3742934" cy="2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5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260648"/>
            <a:ext cx="5745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Экскурсия  к памятнику  воинов </a:t>
            </a:r>
            <a:r>
              <a:rPr lang="ru-RU" b="1" dirty="0" err="1" smtClean="0"/>
              <a:t>Кармаскалинцев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56992"/>
            <a:ext cx="4564913" cy="34236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963" y="824725"/>
            <a:ext cx="2908729" cy="21815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401" y="845772"/>
            <a:ext cx="2880665" cy="21604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63916"/>
            <a:ext cx="3744415" cy="28083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7326"/>
            <a:ext cx="2322258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45314"/>
            <a:ext cx="6487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Возложение цветов  к памятнику Неизвестного солдата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995" y="4077072"/>
            <a:ext cx="4445731" cy="33342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47" y="851248"/>
            <a:ext cx="3926900" cy="2945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397" y="851248"/>
            <a:ext cx="4419488" cy="294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01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456" y="3568692"/>
            <a:ext cx="3873779" cy="25966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9" y="3568693"/>
            <a:ext cx="4378307" cy="28231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65314"/>
            <a:ext cx="3493482" cy="21749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4032448" cy="30369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94621" y="3244334"/>
            <a:ext cx="2068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Экскурсия  </a:t>
            </a:r>
            <a:r>
              <a:rPr lang="ru-RU" b="1" dirty="0"/>
              <a:t>в </a:t>
            </a:r>
            <a:r>
              <a:rPr lang="ru-RU" b="1" dirty="0" smtClean="0"/>
              <a:t>лес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75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116632"/>
            <a:ext cx="2848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Экскурсия  </a:t>
            </a:r>
            <a:r>
              <a:rPr lang="ru-RU" b="1" dirty="0"/>
              <a:t>в </a:t>
            </a:r>
            <a:r>
              <a:rPr lang="ru-RU" b="1" dirty="0" smtClean="0"/>
              <a:t>кинотеатр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645024"/>
            <a:ext cx="4758023" cy="35667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56243"/>
            <a:ext cx="4112691" cy="30829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80140"/>
            <a:ext cx="3211835" cy="290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0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21" y="4869160"/>
            <a:ext cx="2375678" cy="198884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1043392" y="260648"/>
            <a:ext cx="6912768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7"/>
            <a:ext cx="61926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Проекты разработанные  педагогами и применяемые в работе ДОУ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77894"/>
            <a:ext cx="2897499" cy="2173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421" y="1928278"/>
            <a:ext cx="2971496" cy="222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5"/>
          <a:stretch>
            <a:fillRect/>
          </a:stretch>
        </p:blipFill>
        <p:spPr>
          <a:xfrm>
            <a:off x="3275856" y="2413384"/>
            <a:ext cx="2767965" cy="2076450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6"/>
          <a:stretch>
            <a:fillRect/>
          </a:stretch>
        </p:blipFill>
        <p:spPr>
          <a:xfrm>
            <a:off x="286186" y="4581128"/>
            <a:ext cx="2790825" cy="209296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938" y="4581128"/>
            <a:ext cx="2971800" cy="222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404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692697"/>
            <a:ext cx="61926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Проекты разработанные  педагогами и применяемые в работе ДОУ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179512" y="1892230"/>
            <a:ext cx="2806065" cy="210502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3347864" y="1922375"/>
            <a:ext cx="2638425" cy="2074880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4"/>
          <a:stretch>
            <a:fillRect/>
          </a:stretch>
        </p:blipFill>
        <p:spPr>
          <a:xfrm>
            <a:off x="6156176" y="1975129"/>
            <a:ext cx="2813050" cy="210947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5"/>
          <a:stretch>
            <a:fillRect/>
          </a:stretch>
        </p:blipFill>
        <p:spPr>
          <a:xfrm>
            <a:off x="251520" y="4437112"/>
            <a:ext cx="2734057" cy="2128267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6"/>
          <a:stretch>
            <a:fillRect/>
          </a:stretch>
        </p:blipFill>
        <p:spPr>
          <a:xfrm>
            <a:off x="3388993" y="4462600"/>
            <a:ext cx="2763813" cy="2200275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444" y="4462600"/>
            <a:ext cx="2771800" cy="2225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314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21" y="4869160"/>
            <a:ext cx="2375678" cy="19888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656" y="692697"/>
            <a:ext cx="61926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Проекты разработанные  педагогами и применяемые в работе ДОУ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233248" y="1772816"/>
            <a:ext cx="2754576" cy="1872208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6660232" y="1833004"/>
            <a:ext cx="2394406" cy="204589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/>
          <a:stretch>
            <a:fillRect/>
          </a:stretch>
        </p:blipFill>
        <p:spPr>
          <a:xfrm>
            <a:off x="233248" y="4365104"/>
            <a:ext cx="2754576" cy="233853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93026"/>
            <a:ext cx="2880320" cy="1929513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7"/>
          <a:stretch>
            <a:fillRect/>
          </a:stretch>
        </p:blipFill>
        <p:spPr>
          <a:xfrm>
            <a:off x="3221787" y="4194704"/>
            <a:ext cx="3150414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45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8892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88" y="4613148"/>
            <a:ext cx="3656440" cy="205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6943"/>
            <a:ext cx="3525529" cy="264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1681078"/>
            <a:ext cx="3563888" cy="2672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392488"/>
            <a:ext cx="3419873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Овал 10"/>
          <p:cNvSpPr/>
          <p:nvPr/>
        </p:nvSpPr>
        <p:spPr>
          <a:xfrm>
            <a:off x="1097360" y="64775"/>
            <a:ext cx="6912768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Дидактические игры  разработанные  педагогами и применяемые в работе ДОУ</a:t>
            </a:r>
          </a:p>
        </p:txBody>
      </p:sp>
    </p:spTree>
    <p:extLst>
      <p:ext uri="{BB962C8B-B14F-4D97-AF65-F5344CB8AC3E}">
        <p14:creationId xmlns:p14="http://schemas.microsoft.com/office/powerpoint/2010/main" val="232436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21" y="4869160"/>
            <a:ext cx="2375678" cy="19888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656" y="692697"/>
            <a:ext cx="619268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Собраны каталоги подвижных игр на экологические темы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2376263" cy="2160240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5224"/>
            <a:ext cx="2447020" cy="2315864"/>
          </a:xfrm>
          <a:prstGeom prst="rect">
            <a:avLst/>
          </a:prstGeom>
          <a:noFill/>
        </p:spPr>
      </p:pic>
      <p:pic>
        <p:nvPicPr>
          <p:cNvPr id="13" name="Рисунок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25143"/>
            <a:ext cx="3222421" cy="1939531"/>
          </a:xfrm>
          <a:prstGeom prst="rect">
            <a:avLst/>
          </a:prstGeom>
          <a:noFill/>
        </p:spPr>
      </p:pic>
      <p:pic>
        <p:nvPicPr>
          <p:cNvPr id="14" name="Рисунок 13" descr="http://nsportal.ru/sites/default/files/2013/07/30/1_titulnik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25143"/>
            <a:ext cx="2808312" cy="1939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ussr1\Pictures\Сканы\Скан_20171109 (11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662" y="1772816"/>
            <a:ext cx="1944216" cy="2661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 descr="C:\Users\ussr1\Pictures\Сканы\Скан_20171109 (12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572" y="1740019"/>
            <a:ext cx="1968644" cy="269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00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21" y="4869160"/>
            <a:ext cx="2375678" cy="19888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656" y="692697"/>
            <a:ext cx="619268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Созданы виртуальные экскурсии на экологические темы: «Памятники природы </a:t>
            </a:r>
            <a:r>
              <a:rPr lang="ru-RU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кармаскалинского</a:t>
            </a:r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района. Музей леса </a:t>
            </a:r>
            <a:r>
              <a:rPr lang="ru-RU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г.Уфы</a:t>
            </a:r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1916832"/>
            <a:ext cx="2981269" cy="1890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E:\пещера\40931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22012"/>
            <a:ext cx="2520280" cy="188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пещера\1443046570_bolshoy-tolpak-lebedi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902" y="1916833"/>
            <a:ext cx="2928242" cy="190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sr1\Desktop\imgpreview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32831"/>
            <a:ext cx="3240360" cy="215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80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3707966" y="2959411"/>
            <a:ext cx="4248472" cy="187220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развитие положительных нравственных качеств, побуждающих детей к соблюдению норм поведения в природе, в обществе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3707904" y="5157192"/>
            <a:ext cx="4248472" cy="108012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воспитание этических и эстетических чувств, развитие </a:t>
            </a:r>
            <a:r>
              <a:rPr lang="ru-RU" b="1" dirty="0" smtClean="0">
                <a:solidFill>
                  <a:srgbClr val="FF0000"/>
                </a:solidFill>
              </a:rPr>
              <a:t>эмоций.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3697317" y="908720"/>
            <a:ext cx="4248472" cy="1474627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формирование познавательных, практических и творческих умений экологического характера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564904"/>
            <a:ext cx="194421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cap="all" dirty="0" smtClean="0">
              <a:ln w="9000" cmpd="sng">
                <a:solidFill>
                  <a:srgbClr val="F47E5A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47E5A">
                      <a:shade val="20000"/>
                      <a:satMod val="245000"/>
                    </a:srgbClr>
                  </a:gs>
                  <a:gs pos="43000">
                    <a:srgbClr val="F47E5A">
                      <a:satMod val="255000"/>
                    </a:srgbClr>
                  </a:gs>
                  <a:gs pos="48000">
                    <a:srgbClr val="F47E5A">
                      <a:shade val="85000"/>
                      <a:satMod val="255000"/>
                    </a:srgbClr>
                  </a:gs>
                  <a:gs pos="100000">
                    <a:srgbClr val="F47E5A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415850" y="908720"/>
            <a:ext cx="2427957" cy="165618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cap="all" dirty="0" smtClean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Задачи</a:t>
            </a:r>
            <a:endParaRPr lang="ru-RU" sz="2000" b="1" cap="all" dirty="0">
              <a:ln w="9000" cmpd="sng">
                <a:solidFill>
                  <a:srgbClr val="F47E5A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47E5A">
                      <a:shade val="20000"/>
                      <a:satMod val="245000"/>
                    </a:srgbClr>
                  </a:gs>
                  <a:gs pos="43000">
                    <a:srgbClr val="F47E5A">
                      <a:satMod val="255000"/>
                    </a:srgbClr>
                  </a:gs>
                  <a:gs pos="48000">
                    <a:srgbClr val="F47E5A">
                      <a:shade val="85000"/>
                      <a:satMod val="255000"/>
                    </a:srgbClr>
                  </a:gs>
                  <a:gs pos="100000">
                    <a:srgbClr val="F47E5A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47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409204"/>
            <a:ext cx="2375678" cy="19888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23728" y="332656"/>
            <a:ext cx="525658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Уголок природы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6" y="332656"/>
            <a:ext cx="2983261" cy="39776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69" y="3717032"/>
            <a:ext cx="4405751" cy="3304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875" y="3816706"/>
            <a:ext cx="4139952" cy="31049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481" y="286837"/>
            <a:ext cx="3114346" cy="41524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607" y="710265"/>
            <a:ext cx="3003798" cy="40050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638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332656"/>
            <a:ext cx="52565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Огороды на окне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7633"/>
            <a:ext cx="3540743" cy="23560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476" y="931156"/>
            <a:ext cx="4067944" cy="27068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4401108"/>
            <a:ext cx="3275856" cy="2456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933056"/>
            <a:ext cx="3707903" cy="30509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1988840"/>
            <a:ext cx="2880320" cy="38164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618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332656"/>
            <a:ext cx="52565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Огород на окне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917430"/>
            <a:ext cx="2855785" cy="38077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296" y="941678"/>
            <a:ext cx="3003798" cy="40050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588" y="1124744"/>
            <a:ext cx="2935343" cy="39137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841" y="3717032"/>
            <a:ext cx="2520280" cy="33603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016" y="3913622"/>
            <a:ext cx="3753144" cy="31637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336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59394">
            <a:off x="6203842" y="3201022"/>
            <a:ext cx="2545188" cy="33935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60848"/>
            <a:ext cx="3803915" cy="2852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20466">
            <a:off x="584806" y="655149"/>
            <a:ext cx="2298856" cy="30651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77461">
            <a:off x="340319" y="3279998"/>
            <a:ext cx="2571749" cy="34289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9171">
            <a:off x="6132840" y="291320"/>
            <a:ext cx="2375389" cy="31671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59" y="4510170"/>
            <a:ext cx="3744348" cy="2808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59" y="-63910"/>
            <a:ext cx="3419872" cy="2564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867645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экскурсия  в</a:t>
            </a:r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цветники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1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92102" y="2215953"/>
            <a:ext cx="2880320" cy="1008112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66930" y="1229498"/>
            <a:ext cx="1152128" cy="3096344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324" y="2468262"/>
            <a:ext cx="907283" cy="1524235"/>
          </a:xfrm>
          <a:prstGeom prst="ellipse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737" y="51713"/>
            <a:ext cx="1138594" cy="12950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228" y="4228781"/>
            <a:ext cx="1530896" cy="15308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858" y="3230379"/>
            <a:ext cx="1140549" cy="1140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37303"/>
            <a:ext cx="938544" cy="15547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2497"/>
            <a:ext cx="944787" cy="19115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80345"/>
            <a:ext cx="818946" cy="12350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34" y="1683995"/>
            <a:ext cx="839814" cy="12665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04" y="388907"/>
            <a:ext cx="864096" cy="13031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675"/>
            <a:ext cx="952500" cy="7143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581" y="26607"/>
            <a:ext cx="1117404" cy="8370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0"/>
            <a:ext cx="1242864" cy="1242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667" y="-64287"/>
            <a:ext cx="1239190" cy="123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651" y="-64287"/>
            <a:ext cx="1298950" cy="1293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228" y="864021"/>
            <a:ext cx="1225860" cy="122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176" y="880361"/>
            <a:ext cx="1193050" cy="118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531731"/>
            <a:ext cx="1220455" cy="13514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352" y="2630005"/>
            <a:ext cx="1105936" cy="15479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034" y="1812777"/>
            <a:ext cx="780312" cy="131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172" y="1163061"/>
            <a:ext cx="920122" cy="1545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Овал 12"/>
          <p:cNvSpPr/>
          <p:nvPr/>
        </p:nvSpPr>
        <p:spPr>
          <a:xfrm>
            <a:off x="1331640" y="2468262"/>
            <a:ext cx="576064" cy="41208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185320" y="4820290"/>
            <a:ext cx="427347" cy="41835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" name="Овал 14"/>
          <p:cNvSpPr/>
          <p:nvPr/>
        </p:nvSpPr>
        <p:spPr>
          <a:xfrm>
            <a:off x="5508105" y="4282851"/>
            <a:ext cx="504056" cy="41837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6" name="Овал 15"/>
          <p:cNvSpPr/>
          <p:nvPr/>
        </p:nvSpPr>
        <p:spPr>
          <a:xfrm>
            <a:off x="6951601" y="4461280"/>
            <a:ext cx="500718" cy="623903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100392" y="4461281"/>
            <a:ext cx="432048" cy="47988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7668344" y="1935990"/>
            <a:ext cx="432048" cy="53227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7668344" y="445110"/>
            <a:ext cx="432048" cy="43525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096426" y="1812777"/>
            <a:ext cx="466273" cy="46597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131840" y="621432"/>
            <a:ext cx="432048" cy="43201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403648" y="621432"/>
            <a:ext cx="648072" cy="4190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10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72393" y="1373196"/>
            <a:ext cx="648072" cy="43958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4622684" y="3230379"/>
            <a:ext cx="473742" cy="453535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6" name="Прямая со стрелкой 25"/>
          <p:cNvCxnSpPr>
            <a:stCxn id="14" idx="0"/>
          </p:cNvCxnSpPr>
          <p:nvPr/>
        </p:nvCxnSpPr>
        <p:spPr>
          <a:xfrm flipV="1">
            <a:off x="4398994" y="3683914"/>
            <a:ext cx="352164" cy="11363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4" idx="5"/>
            <a:endCxn id="15" idx="1"/>
          </p:cNvCxnSpPr>
          <p:nvPr/>
        </p:nvCxnSpPr>
        <p:spPr>
          <a:xfrm>
            <a:off x="5027048" y="3617495"/>
            <a:ext cx="554874" cy="7266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5" idx="7"/>
            <a:endCxn id="16" idx="2"/>
          </p:cNvCxnSpPr>
          <p:nvPr/>
        </p:nvCxnSpPr>
        <p:spPr>
          <a:xfrm>
            <a:off x="5938344" y="4344120"/>
            <a:ext cx="1013257" cy="429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67" name="Прямая со стрелкой 2066"/>
          <p:cNvCxnSpPr>
            <a:stCxn id="16" idx="6"/>
            <a:endCxn id="17" idx="2"/>
          </p:cNvCxnSpPr>
          <p:nvPr/>
        </p:nvCxnSpPr>
        <p:spPr>
          <a:xfrm flipV="1">
            <a:off x="7452319" y="4701225"/>
            <a:ext cx="648073" cy="7200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69" name="Прямая со стрелкой 2068"/>
          <p:cNvCxnSpPr>
            <a:stCxn id="17" idx="1"/>
            <a:endCxn id="18" idx="4"/>
          </p:cNvCxnSpPr>
          <p:nvPr/>
        </p:nvCxnSpPr>
        <p:spPr>
          <a:xfrm flipH="1" flipV="1">
            <a:off x="7884368" y="2468262"/>
            <a:ext cx="279296" cy="20632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71" name="Прямая со стрелкой 2070"/>
          <p:cNvCxnSpPr>
            <a:stCxn id="2064" idx="1"/>
          </p:cNvCxnSpPr>
          <p:nvPr/>
        </p:nvCxnSpPr>
        <p:spPr>
          <a:xfrm flipV="1">
            <a:off x="7810172" y="947055"/>
            <a:ext cx="23565" cy="9889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73" name="Прямая со стрелкой 2072"/>
          <p:cNvCxnSpPr>
            <a:stCxn id="19" idx="2"/>
            <a:endCxn id="20" idx="6"/>
          </p:cNvCxnSpPr>
          <p:nvPr/>
        </p:nvCxnSpPr>
        <p:spPr>
          <a:xfrm flipH="1">
            <a:off x="5562699" y="662736"/>
            <a:ext cx="2105645" cy="13830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75" name="Прямая со стрелкой 2074"/>
          <p:cNvCxnSpPr>
            <a:stCxn id="20" idx="2"/>
          </p:cNvCxnSpPr>
          <p:nvPr/>
        </p:nvCxnSpPr>
        <p:spPr>
          <a:xfrm flipH="1" flipV="1">
            <a:off x="3508495" y="947055"/>
            <a:ext cx="1587931" cy="10987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78" name="Прямая со стрелкой 2077"/>
          <p:cNvCxnSpPr>
            <a:stCxn id="21" idx="2"/>
            <a:endCxn id="22" idx="6"/>
          </p:cNvCxnSpPr>
          <p:nvPr/>
        </p:nvCxnSpPr>
        <p:spPr>
          <a:xfrm flipH="1" flipV="1">
            <a:off x="2051720" y="830953"/>
            <a:ext cx="1080120" cy="64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84" name="TextBox 2083"/>
          <p:cNvSpPr txBox="1"/>
          <p:nvPr/>
        </p:nvSpPr>
        <p:spPr>
          <a:xfrm>
            <a:off x="0" y="5883164"/>
            <a:ext cx="9143999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Условные обозначения: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1-береза        	4-рябина		7-лиственница	10-малина	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13 - липа	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2- ива	  	5-дуб		8-яблоня		11-тополь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3-вишня	  	6-ель		9-смородина	12-фонтан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5" name="Прямоугольник 2084"/>
          <p:cNvSpPr/>
          <p:nvPr/>
        </p:nvSpPr>
        <p:spPr>
          <a:xfrm>
            <a:off x="829380" y="5445224"/>
            <a:ext cx="777506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план  экологической  тропы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етский сад\Desktop\эко фото\IMG_1179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987" y="2468263"/>
            <a:ext cx="1003466" cy="13378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596116" y="1441523"/>
            <a:ext cx="490952" cy="5173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2" idx="3"/>
            <a:endCxn id="23" idx="7"/>
          </p:cNvCxnSpPr>
          <p:nvPr/>
        </p:nvCxnSpPr>
        <p:spPr>
          <a:xfrm flipH="1">
            <a:off x="1025557" y="979106"/>
            <a:ext cx="472999" cy="45846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49" name="Прямая со стрелкой 2048"/>
          <p:cNvCxnSpPr>
            <a:stCxn id="23" idx="5"/>
            <a:endCxn id="13" idx="1"/>
          </p:cNvCxnSpPr>
          <p:nvPr/>
        </p:nvCxnSpPr>
        <p:spPr>
          <a:xfrm>
            <a:off x="1025557" y="1748402"/>
            <a:ext cx="390446" cy="7802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50" name="Овал 2049"/>
          <p:cNvSpPr/>
          <p:nvPr/>
        </p:nvSpPr>
        <p:spPr>
          <a:xfrm>
            <a:off x="796429" y="5085183"/>
            <a:ext cx="702127" cy="36004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13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065" name="Прямая со стрелкой 2064"/>
          <p:cNvCxnSpPr/>
          <p:nvPr/>
        </p:nvCxnSpPr>
        <p:spPr>
          <a:xfrm flipH="1">
            <a:off x="1382886" y="2887761"/>
            <a:ext cx="153947" cy="22094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11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332656"/>
            <a:ext cx="64087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Экскурсия   к клену, </a:t>
            </a:r>
          </a:p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рябине,, березе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23228"/>
            <a:ext cx="2853890" cy="379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547" y="3062549"/>
            <a:ext cx="3041351" cy="4053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87232"/>
            <a:ext cx="3007666" cy="400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7972">
            <a:off x="-257703" y="181228"/>
            <a:ext cx="3201615" cy="3592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48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332656"/>
            <a:ext cx="52565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Экскурсии на  </a:t>
            </a:r>
            <a:r>
              <a:rPr lang="ru-RU" sz="2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ценральную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площадь, </a:t>
            </a:r>
          </a:p>
          <a:p>
            <a:pPr algn="ctr"/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492" y="794321"/>
            <a:ext cx="2268252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50" y="756353"/>
            <a:ext cx="2143278" cy="28577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818657"/>
            <a:ext cx="2208864" cy="2945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960" y="4745262"/>
            <a:ext cx="2959399" cy="2219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432" y="2780928"/>
            <a:ext cx="2991927" cy="22439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22841"/>
            <a:ext cx="2355726" cy="3140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D:\А С МОИХ ДОКУМЕНТОВ\фото\фото 2012- 2013 у.г\День защиты детей\IMG_059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247" y="1050987"/>
            <a:ext cx="3024336" cy="22684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06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188642"/>
            <a:ext cx="532859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эксперименты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100" y="3923208"/>
            <a:ext cx="3816424" cy="28623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7748"/>
            <a:ext cx="4158021" cy="2376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958" y="1113745"/>
            <a:ext cx="3671900" cy="24302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" y="4047115"/>
            <a:ext cx="4708523" cy="27498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3" y="1954990"/>
            <a:ext cx="2762038" cy="3682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172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21" y="4869160"/>
            <a:ext cx="2375678" cy="19888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23728" y="332656"/>
            <a:ext cx="525658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эксперименты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21088"/>
            <a:ext cx="3995936" cy="29969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37" y="864728"/>
            <a:ext cx="3563888" cy="26729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556792"/>
            <a:ext cx="2929774" cy="44029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024" y="1052737"/>
            <a:ext cx="3527975" cy="2645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D:\А С МОИХ ДОКУМЕНТОВ\2012-2013 учебный год планы по группам\районные мероприятия\ПАПКА ЗЕМФИРЫ\ОГОРОД\DSC031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280" y="4005064"/>
            <a:ext cx="3995936" cy="29969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70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332656"/>
            <a:ext cx="525658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беседы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етский сад\Desktop\эко фото\DSC_78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28" y="1094923"/>
            <a:ext cx="3824260" cy="2544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етский сад\Desktop\эко фото\SAM_15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3949833"/>
            <a:ext cx="4108937" cy="2739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Детский сад\Desktop\эко фото\виктория Сагитовна 0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33056"/>
            <a:ext cx="3674757" cy="2756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433" y="1038364"/>
            <a:ext cx="4005263" cy="2657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52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u="sng" dirty="0"/>
              <a:t>Сентябрь</a:t>
            </a:r>
            <a:endParaRPr lang="ru-RU" sz="1200" dirty="0"/>
          </a:p>
          <a:p>
            <a:pPr lvl="0"/>
            <a:r>
              <a:rPr lang="ru-RU" sz="1200" b="1" dirty="0"/>
              <a:t>Экскурсия по группе.</a:t>
            </a:r>
            <a:endParaRPr lang="ru-RU" sz="1200" dirty="0"/>
          </a:p>
          <a:p>
            <a:r>
              <a:rPr lang="ru-RU" sz="1200" dirty="0"/>
              <a:t>      Цель: продолжать помогать детям, ориентироваться в группе, уточнить и активизировать в             речи назначение предметов в группе. Воспитывать аккуратное, бережное отношение к предметам в группе. Развивать чувство безопасности и самосохранения.</a:t>
            </a:r>
          </a:p>
          <a:p>
            <a:r>
              <a:rPr lang="ru-RU" sz="1200" dirty="0"/>
              <a:t> </a:t>
            </a:r>
            <a:r>
              <a:rPr lang="ru-RU" sz="1200" b="1" dirty="0" smtClean="0"/>
              <a:t>Целевая </a:t>
            </a:r>
            <a:r>
              <a:rPr lang="ru-RU" sz="1200" b="1" dirty="0"/>
              <a:t>прогулка «Сбор семян цветов»</a:t>
            </a:r>
            <a:endParaRPr lang="ru-RU" sz="1200" dirty="0"/>
          </a:p>
          <a:p>
            <a:r>
              <a:rPr lang="ru-RU" sz="1200" dirty="0"/>
              <a:t>        Цель: систематизировать представления детей о частях растений, формировать умение грамотного сбора семян цветов.</a:t>
            </a:r>
          </a:p>
          <a:p>
            <a:pPr lvl="0"/>
            <a:r>
              <a:rPr lang="ru-RU" sz="1200" b="1" dirty="0" smtClean="0"/>
              <a:t>Целевая </a:t>
            </a:r>
            <a:r>
              <a:rPr lang="ru-RU" sz="1200" b="1" dirty="0"/>
              <a:t>прогулка  «Уборка урожая овощей» </a:t>
            </a:r>
            <a:endParaRPr lang="ru-RU" sz="1200" dirty="0"/>
          </a:p>
          <a:p>
            <a:r>
              <a:rPr lang="ru-RU" sz="1200" dirty="0"/>
              <a:t>Цель: продолжать учить различать и называть овощи и фрукты; продолжать формировать элементарные представления об осенних изменениях в природе.</a:t>
            </a:r>
          </a:p>
          <a:p>
            <a:r>
              <a:rPr lang="ru-RU" sz="1200" dirty="0"/>
              <a:t> </a:t>
            </a:r>
          </a:p>
          <a:p>
            <a:pPr lvl="0"/>
            <a:r>
              <a:rPr lang="ru-RU" sz="1200" b="1" dirty="0"/>
              <a:t>Экскурсия  «Поход в лес» </a:t>
            </a:r>
            <a:endParaRPr lang="ru-RU" sz="1200" dirty="0"/>
          </a:p>
          <a:p>
            <a:r>
              <a:rPr lang="ru-RU" sz="1200" dirty="0"/>
              <a:t>Цель: Закрепить знания  и общие представления о лесе. Воспитывать бережное отношение к природе и желание ее охранять. Развивать внимательность, наблюдательность </a:t>
            </a:r>
            <a:endParaRPr lang="ru-RU" sz="1200" dirty="0" smtClean="0"/>
          </a:p>
          <a:p>
            <a:endParaRPr lang="ru-RU" sz="1200" b="1" u="sng" dirty="0" smtClean="0"/>
          </a:p>
          <a:p>
            <a:r>
              <a:rPr lang="ru-RU" sz="1200" b="1" u="sng" dirty="0" smtClean="0"/>
              <a:t>Октябрь</a:t>
            </a:r>
            <a:endParaRPr lang="ru-RU" sz="1200" dirty="0"/>
          </a:p>
          <a:p>
            <a:r>
              <a:rPr lang="ru-RU" sz="1200" b="1" dirty="0"/>
              <a:t>1.Экскурсия по детскому саду.</a:t>
            </a:r>
            <a:endParaRPr lang="ru-RU" sz="1200" dirty="0"/>
          </a:p>
          <a:p>
            <a:r>
              <a:rPr lang="ru-RU" sz="1200" dirty="0"/>
              <a:t>Цель: продолжать работу по ознакомлению с ДОУ, подключать детей к оформлению фойе (осенний букет); продолжать знакомство с сотрудниками.</a:t>
            </a:r>
          </a:p>
          <a:p>
            <a:r>
              <a:rPr lang="ru-RU" sz="1200" dirty="0"/>
              <a:t> </a:t>
            </a:r>
          </a:p>
          <a:p>
            <a:r>
              <a:rPr lang="ru-RU" sz="1200" b="1" dirty="0"/>
              <a:t>2.Целевая прогулка в парк </a:t>
            </a:r>
            <a:r>
              <a:rPr lang="ru-RU" sz="1200" b="1" dirty="0" smtClean="0"/>
              <a:t>«</a:t>
            </a:r>
            <a:r>
              <a:rPr lang="ru-RU" sz="1200" b="1" dirty="0"/>
              <a:t>Осень золотая» </a:t>
            </a:r>
            <a:endParaRPr lang="ru-RU" sz="1200" dirty="0"/>
          </a:p>
          <a:p>
            <a:r>
              <a:rPr lang="ru-RU" sz="1200" dirty="0"/>
              <a:t>Цель: формировать обобщенное представление об осени, включающее знания об осенних явлениях в неживой природе, о состоянии растений осенью и его причинах, об особенностях жизнедеятельности: умение логично отвечать на поставленный вопрос, доказывать свою мысль.</a:t>
            </a:r>
          </a:p>
          <a:p>
            <a:r>
              <a:rPr lang="ru-RU" sz="1200" dirty="0"/>
              <a:t> </a:t>
            </a:r>
          </a:p>
          <a:p>
            <a:r>
              <a:rPr lang="ru-RU" sz="1200" b="1" dirty="0"/>
              <a:t>3.Целевая прогулка на </a:t>
            </a:r>
            <a:r>
              <a:rPr lang="ru-RU" sz="1200" b="1" dirty="0" smtClean="0"/>
              <a:t>речку</a:t>
            </a:r>
            <a:endParaRPr lang="ru-RU" sz="1200" dirty="0"/>
          </a:p>
          <a:p>
            <a:r>
              <a:rPr lang="ru-RU" sz="1200" dirty="0"/>
              <a:t>Цель: познакомить детей с </a:t>
            </a:r>
            <a:r>
              <a:rPr lang="ru-RU" sz="1200" dirty="0" smtClean="0"/>
              <a:t>речкой, лугом. </a:t>
            </a:r>
            <a:r>
              <a:rPr lang="ru-RU" sz="1200" dirty="0"/>
              <a:t>Развивать чувство безопасности и самосохранения. Развивать умение наблюдать за </a:t>
            </a:r>
            <a:r>
              <a:rPr lang="ru-RU" sz="1200" dirty="0" smtClean="0"/>
              <a:t>объектами природы.</a:t>
            </a:r>
            <a:endParaRPr lang="ru-RU" sz="1200" dirty="0"/>
          </a:p>
          <a:p>
            <a:r>
              <a:rPr lang="ru-RU" sz="1200" dirty="0"/>
              <a:t>  </a:t>
            </a:r>
          </a:p>
          <a:p>
            <a:r>
              <a:rPr lang="ru-RU" sz="1200" b="1" dirty="0"/>
              <a:t>4. Экскурсия  в библиотеку</a:t>
            </a:r>
            <a:endParaRPr lang="ru-RU" sz="1200" dirty="0"/>
          </a:p>
          <a:p>
            <a:r>
              <a:rPr lang="ru-RU" sz="1200" dirty="0"/>
              <a:t>Цель: продолжать знакомить с профессией библиотекаря, формировать представления о труде, показать значимость библиотеки, воспитывать трудовые навыки самостоятельного ухода за книгой.</a:t>
            </a:r>
          </a:p>
        </p:txBody>
      </p:sp>
    </p:spTree>
    <p:extLst>
      <p:ext uri="{BB962C8B-B14F-4D97-AF65-F5344CB8AC3E}">
        <p14:creationId xmlns:p14="http://schemas.microsoft.com/office/powerpoint/2010/main" val="362280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" y="4004847"/>
            <a:ext cx="3995936" cy="2663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78" y="116632"/>
            <a:ext cx="3816424" cy="2862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149080"/>
            <a:ext cx="4224468" cy="2674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6632"/>
            <a:ext cx="4355976" cy="2903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782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332656"/>
            <a:ext cx="64087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труд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14" y="795194"/>
            <a:ext cx="4279826" cy="32098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7369"/>
            <a:ext cx="4425950" cy="332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100" y="3940369"/>
            <a:ext cx="4117172" cy="3087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450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332656"/>
            <a:ext cx="64087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Экскурсия на районные мероприятия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1" y="741016"/>
            <a:ext cx="4379979" cy="3284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4077072"/>
            <a:ext cx="4283968" cy="28559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810" y="3926331"/>
            <a:ext cx="4736190" cy="31574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314962"/>
            <a:ext cx="3611893" cy="2708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794321"/>
            <a:ext cx="3899926" cy="29249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148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sr1\Desktop\районный семинар 2016 ФИЗРА\семинар апрель 17\экология фото\WhatsApp Image 2017-06-15 at 14.23.42(5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1605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556" y="171605"/>
            <a:ext cx="3672408" cy="27543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6" y="3680266"/>
            <a:ext cx="3985458" cy="29890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699792"/>
            <a:ext cx="3959424" cy="29695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1087" y="2967335"/>
            <a:ext cx="76418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FF0000"/>
                </a:solidFill>
                <a:effectLst/>
              </a:rPr>
              <a:t>Дефиле «Времена года»</a:t>
            </a:r>
            <a:endParaRPr lang="ru-RU" sz="40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1228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44394" y="2967335"/>
            <a:ext cx="62552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/>
                <a:solidFill>
                  <a:srgbClr val="FF0000"/>
                </a:solidFill>
                <a:effectLst/>
              </a:rPr>
              <a:t>Конкурс «ПАРАД ШЛЯП»</a:t>
            </a:r>
            <a:endParaRPr lang="ru-RU" sz="32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1363" y="833864"/>
            <a:ext cx="2778697" cy="15630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75612" y="807852"/>
            <a:ext cx="2816312" cy="15841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80074" y="4121090"/>
            <a:ext cx="3163844" cy="17796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54330" y="736365"/>
            <a:ext cx="2907815" cy="16356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5847" y="4395375"/>
            <a:ext cx="3163844" cy="17796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64241" y="4351998"/>
            <a:ext cx="3150611" cy="17722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19775" y="644313"/>
            <a:ext cx="2945432" cy="16568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57410" y="4097245"/>
            <a:ext cx="3054835" cy="17183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05614" y="432817"/>
            <a:ext cx="3230206" cy="18169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18931"/>
            <a:ext cx="2779801" cy="156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3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0249" y="2967335"/>
            <a:ext cx="898354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/>
                <a:solidFill>
                  <a:srgbClr val="FF0000"/>
                </a:solidFill>
                <a:effectLst/>
              </a:rPr>
              <a:t>Конкурс </a:t>
            </a:r>
          </a:p>
          <a:p>
            <a:pPr algn="ctr"/>
            <a:r>
              <a:rPr lang="ru-RU" sz="3200" b="1" cap="none" spc="0" dirty="0" smtClean="0">
                <a:ln/>
                <a:solidFill>
                  <a:srgbClr val="FF0000"/>
                </a:solidFill>
                <a:effectLst/>
              </a:rPr>
              <a:t>«Малая скульптура своими руками»</a:t>
            </a:r>
            <a:endParaRPr lang="ru-RU" sz="32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293096"/>
            <a:ext cx="2866493" cy="20574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599" y="4293096"/>
            <a:ext cx="3551730" cy="19979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713" y="404664"/>
            <a:ext cx="3968441" cy="2232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2139702" cy="2852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03448"/>
            <a:ext cx="2225501" cy="29673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239960"/>
            <a:ext cx="2029766" cy="216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6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4260" y="2967335"/>
            <a:ext cx="767549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FF0000"/>
                </a:solidFill>
                <a:effectLst/>
              </a:rPr>
              <a:t>Конкурс «Парад невест»</a:t>
            </a:r>
            <a:endParaRPr lang="ru-RU" sz="40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30321"/>
            <a:ext cx="3648406" cy="27363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675221"/>
            <a:ext cx="2013603" cy="30243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4281599" cy="2850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879" y="332656"/>
            <a:ext cx="4173449" cy="27786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1" y="3832921"/>
            <a:ext cx="2149966" cy="286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5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8737" y="2967335"/>
            <a:ext cx="760657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3200" b="1" cap="none" spc="0" dirty="0" smtClean="0">
              <a:ln/>
              <a:solidFill>
                <a:srgbClr val="FF0000"/>
              </a:solidFill>
              <a:effectLst/>
            </a:endParaRPr>
          </a:p>
          <a:p>
            <a:pPr algn="ctr"/>
            <a:r>
              <a:rPr lang="ru-RU" sz="3200" b="1" cap="none" spc="0" dirty="0" smtClean="0">
                <a:ln/>
                <a:solidFill>
                  <a:srgbClr val="FF0000"/>
                </a:solidFill>
                <a:effectLst/>
              </a:rPr>
              <a:t>Конкурс «Экология от кутюр »</a:t>
            </a:r>
            <a:endParaRPr lang="ru-RU" sz="32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211040"/>
            <a:ext cx="1599034" cy="26995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0" y="512310"/>
            <a:ext cx="2176218" cy="26530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7" y="165426"/>
            <a:ext cx="2225501" cy="29673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261" y="4259844"/>
            <a:ext cx="3328962" cy="24967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0" y="4259844"/>
            <a:ext cx="3370031" cy="25275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321" y="500615"/>
            <a:ext cx="3509528" cy="263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4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9902" y="2967335"/>
            <a:ext cx="85042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/>
                <a:solidFill>
                  <a:srgbClr val="FF0000"/>
                </a:solidFill>
                <a:effectLst/>
              </a:rPr>
              <a:t>Конкурс «Огородная хороводная»</a:t>
            </a:r>
            <a:endParaRPr lang="ru-RU" sz="3200" b="1" cap="none" spc="0" dirty="0">
              <a:ln/>
              <a:solidFill>
                <a:srgbClr val="FF0000"/>
              </a:soli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65959"/>
            <a:ext cx="4104456" cy="25434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991074"/>
            <a:ext cx="3822568" cy="28669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6" y="3991074"/>
            <a:ext cx="3822568" cy="28669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632" y="365959"/>
            <a:ext cx="3522864" cy="2642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3539"/>
            <a:ext cx="4104456" cy="254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3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65969"/>
            <a:ext cx="2867811" cy="2150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05" y="-99392"/>
            <a:ext cx="2067694" cy="27569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64" y="-50326"/>
            <a:ext cx="2031689" cy="27089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938744"/>
            <a:ext cx="2211710" cy="29489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28800"/>
            <a:ext cx="3233596" cy="24251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932660"/>
            <a:ext cx="2288281" cy="30510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297" y="4360878"/>
            <a:ext cx="2139702" cy="2852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8" y="3938744"/>
            <a:ext cx="2283718" cy="30449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548756" y="219998"/>
            <a:ext cx="4334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Выставка поделок из овощей </a:t>
            </a:r>
          </a:p>
        </p:txBody>
      </p:sp>
    </p:spTree>
    <p:extLst>
      <p:ext uri="{BB962C8B-B14F-4D97-AF65-F5344CB8AC3E}">
        <p14:creationId xmlns:p14="http://schemas.microsoft.com/office/powerpoint/2010/main" val="28232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352928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Ноябрь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1.Экскурсия в парк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Цель: познакомить детей  с профессиями людей, работающих в парке, систематизировать знания детей о значимости парка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родного края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2.Целевая прогулка вокруг детского сада.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Цель: рассмотреть деревья, кустарники, травы; отметить изменения, которые произошли с ними. Наблюдение за тем, как взрослые убирают листву, перекапывают землю под кустарниками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Наблюдение за птицами»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Цель: познакомить с некоторыми птицами; рассмотреть их внешний вид; сравнить воробья и ворону. Воспитывать любовь и бережное отношение к живой природе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Целевая прогулка  «Как растения и насекомые готовятся к зиме».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Цель: сформировать у детей представления о состоянии растений осенью, дать знания о плодах и семенах конкретных деревьев, кустов, травянистых растений. Наблюдать за растениями и насекомыми, устанавливать связи между состоянием растений и условиями среды, выявить причины происходящих изменений осенью. Сделать выводы, почему насекомых осенью меньше.  </a:t>
            </a:r>
          </a:p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Декабрь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Целевая прогулка к перекрёстку.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Цель: формировать представления о социуме (тротуар, проезжая часть, светофор); продолжать знакомство с элементарными правилами дорожного движения. Закрепить знания о назначении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светофора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Экскурсия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кабинет медицинской сестры.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Цель: продолжать знакомить с профессиями; познакомить с содержанием труда медицинской сестры; помочь сделать вывод о пользе работы медицинской сестры для детей.</a:t>
            </a: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Экскурсия на кухню.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Цель: познакомить с оборудованием; продолжать знакомить с профессиями; познакомить с содержанием труда повара; воспитывать интерес к данной профессии.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Целевая прогулка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«Мы заботимся о птицах».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учить называть птиц, прилетающих к кормушке, различать птиц по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двум-трем характерным признакам.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43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054" y="3789040"/>
            <a:ext cx="4091946" cy="3068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526" y="0"/>
            <a:ext cx="4248474" cy="31863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17032"/>
            <a:ext cx="4187957" cy="3140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48473" cy="31863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412776"/>
            <a:ext cx="3024336" cy="4032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039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21" y="4869160"/>
            <a:ext cx="2375678" cy="19888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2183">
            <a:off x="-51410" y="33208"/>
            <a:ext cx="2885615" cy="3847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57152">
            <a:off x="5722278" y="425705"/>
            <a:ext cx="3960224" cy="2970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585097"/>
            <a:ext cx="4224468" cy="31683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-1513"/>
            <a:ext cx="3552956" cy="26647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0" y="5753448"/>
            <a:ext cx="75963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Активными участниками конкурсов являются родители</a:t>
            </a:r>
          </a:p>
          <a:p>
            <a:pPr algn="ctr"/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385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66402" y="1999704"/>
            <a:ext cx="4149080" cy="31147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557097"/>
            <a:ext cx="4307971" cy="32309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16714"/>
            <a:ext cx="4283968" cy="32129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544" y="688722"/>
            <a:ext cx="4091946" cy="3068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933056"/>
            <a:ext cx="4091947" cy="3068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187624" y="166329"/>
            <a:ext cx="647878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Поделки из картошки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6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cap="all" dirty="0" smtClean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Конкурс «Ёлочная фантазия»</a:t>
            </a:r>
            <a:endParaRPr lang="ru-RU" sz="2400" b="1" cap="all" dirty="0">
              <a:ln w="9000" cmpd="sng">
                <a:solidFill>
                  <a:srgbClr val="F47E5A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47E5A">
                      <a:shade val="20000"/>
                      <a:satMod val="245000"/>
                    </a:srgbClr>
                  </a:gs>
                  <a:gs pos="43000">
                    <a:srgbClr val="F47E5A">
                      <a:satMod val="255000"/>
                    </a:srgbClr>
                  </a:gs>
                  <a:gs pos="48000">
                    <a:srgbClr val="F47E5A">
                      <a:shade val="85000"/>
                      <a:satMod val="255000"/>
                    </a:srgbClr>
                  </a:gs>
                  <a:gs pos="100000">
                    <a:srgbClr val="F47E5A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437112"/>
            <a:ext cx="4864916" cy="27387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56" y="632929"/>
            <a:ext cx="4304159" cy="32281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207" y="577428"/>
            <a:ext cx="2607793" cy="34770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556" y="2132856"/>
            <a:ext cx="3995936" cy="29969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2254">
            <a:off x="705927" y="3601308"/>
            <a:ext cx="2567401" cy="3423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852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410709"/>
            <a:ext cx="3322730" cy="18690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548584"/>
            <a:ext cx="3286541" cy="18486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26" y="583162"/>
            <a:ext cx="3328369" cy="1872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8" y="671335"/>
            <a:ext cx="3289714" cy="18504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701863"/>
            <a:ext cx="3789940" cy="21318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74" y="4495162"/>
            <a:ext cx="3902478" cy="21951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527650"/>
            <a:ext cx="3544178" cy="1993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167238" y="287617"/>
            <a:ext cx="4142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cap="all" dirty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Конкурс снежных построек </a:t>
            </a:r>
          </a:p>
        </p:txBody>
      </p:sp>
    </p:spTree>
    <p:extLst>
      <p:ext uri="{BB962C8B-B14F-4D97-AF65-F5344CB8AC3E}">
        <p14:creationId xmlns:p14="http://schemas.microsoft.com/office/powerpoint/2010/main" val="4589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661138"/>
            <a:ext cx="4315972" cy="24277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67266" y="826753"/>
            <a:ext cx="3533664" cy="198768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22317" y="902621"/>
            <a:ext cx="3263911" cy="18359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80528" y="4334769"/>
            <a:ext cx="4187957" cy="235572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26268" y="4365104"/>
            <a:ext cx="4156415" cy="23379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22039" y="2606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cap="all" dirty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Конкурс экологических плакатов </a:t>
            </a:r>
          </a:p>
          <a:p>
            <a:pPr lvl="0" algn="ctr"/>
            <a:r>
              <a:rPr lang="ru-RU" b="1" cap="all" dirty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«Родной дом нам беречь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71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6672"/>
            <a:ext cx="4608512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840" y="3645025"/>
            <a:ext cx="4376971" cy="3282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251520" y="55276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cap="all" dirty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Тематические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50884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60649"/>
            <a:ext cx="806489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Экологическая акция «Зеленая </a:t>
            </a:r>
            <a:r>
              <a:rPr lang="ru-RU" sz="2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бАШКИРИЯ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648" y="2203230"/>
            <a:ext cx="2486727" cy="3315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49824"/>
            <a:ext cx="3419871" cy="25649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538" y="3933056"/>
            <a:ext cx="3722974" cy="29249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7471"/>
            <a:ext cx="3706738" cy="29025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61" y="4149080"/>
            <a:ext cx="4176464" cy="2886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169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60649"/>
            <a:ext cx="806489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Экологическая акция «Скворечник»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4"/>
            <a:ext cx="4067944" cy="30509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89040"/>
            <a:ext cx="3899925" cy="29249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17972"/>
            <a:ext cx="2708920" cy="2708920"/>
          </a:xfrm>
          <a:prstGeom prst="rect">
            <a:avLst/>
          </a:prstGeom>
        </p:spPr>
      </p:pic>
      <p:pic>
        <p:nvPicPr>
          <p:cNvPr id="1029" name="Picture 5" descr="C:\Users\ussr1\Desktop\1797356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332" y="4293096"/>
            <a:ext cx="1585023" cy="143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ussr1\Desktop\1797356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653136"/>
            <a:ext cx="1585023" cy="143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03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60649"/>
            <a:ext cx="806489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Региональный этап Всероссийского конкурса «Зимний городок </a:t>
            </a:r>
            <a:r>
              <a:rPr lang="ru-RU" sz="2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1646"/>
            <a:ext cx="2239070" cy="2985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846" y="4356597"/>
            <a:ext cx="3270715" cy="245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84" y="4149080"/>
            <a:ext cx="1948502" cy="2598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846" y="1097524"/>
            <a:ext cx="1933737" cy="2841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69" y="1090014"/>
            <a:ext cx="2136690" cy="284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340437"/>
            <a:ext cx="2560434" cy="344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63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92899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Январь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1.Целевая прогулка  «Деревья зимой»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Цель: продолжать знакомить с сезонными изменениями в природе зимой; учить обращать внимание на красоту природы; закрепить знания о жизни деревьев зимой, о том, как человек может помочь им перезимовать.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2. Экскурсия в кабинет музыкального руководителя.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Цель: продолжать знакомить детей с ДОУ, кабинетом музыкального руководителя, напомнить имя и отчество музыкального руководителя, уточнить трудовые действия, вызвать положительные эмоции.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3. Целевая прогулка 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«Птичьи хлопоты»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 формировать умение устанавливать связи между поведением птиц и изменениями в неживой природе. Познакомить с некоторыми  зимующими птицами; рассмотреть их внешний вид; сравнить воробья и ворону. Воспитывать любовь и бережное отношение к живой природе.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Экскурсия  «Зимний пейзаж»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воспитывать у детей познавательный интерес к природе; развивать чуткость к восприятию зимнего пейзажа; подготовиться к рисованию зимнего пейзажа.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Февраль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Экскурсия к дороге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Цель: расширять знания детей о видах транспорта, знакомить с его функциями и назначением; продолжать знакомить с профессиями (шофёр); развивать интерес к труду взрослых.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pPr lvl="0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Целевая прогулка в кабинет врача.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Цель: продолжать знакомить детей с ДОУ, с кабинетом врача;        продолжать знакомить с профессиями; познакомить с содержанием труда врача; помочь сделать вывод о пользе работы врача для детей.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Экскурсия в методический кабинет.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Цель: познакомить с кабинетом, с пособиями (книги, игрушки, документы); с содержанием работы методиста; напомнить имя и отчество старшего воспитателя; развивать наблюдательность, внимание детей.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Целевая прогулка к месту привоза продуктов в детский сад.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Цель: рассмотреть машину (кузов, кабина, колеса); наблюдение за тем, как происходит разгрузка продуктов; продолжать знакомство со спец. транспортом; расширять кругозор детей.</a:t>
            </a:r>
          </a:p>
        </p:txBody>
      </p:sp>
    </p:spTree>
    <p:extLst>
      <p:ext uri="{BB962C8B-B14F-4D97-AF65-F5344CB8AC3E}">
        <p14:creationId xmlns:p14="http://schemas.microsoft.com/office/powerpoint/2010/main" val="113454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018021"/>
            <a:ext cx="5112568" cy="28758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4700014" cy="26437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D:\А С МОИХ ДОКУМЕНТОВ\фото\фото 2012- 2013 у.г\сотрудники\SAM_22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394" y="857250"/>
            <a:ext cx="4643717" cy="261209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А С МОИХ ДОКУМЕНТОВ\фото\фото 2012- 2013 у.г\посадка деревьев с афганцами\IMG_04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486" y="1988840"/>
            <a:ext cx="4351115" cy="32635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А С МОИХ ДОКУМЕНТОВ\фото\фото 2012- 2013 у.г\посадка деревьев с афганцами\IMG_04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221088"/>
            <a:ext cx="3960440" cy="29705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16632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Экологические субботники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8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332656"/>
            <a:ext cx="64087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Озеленение  территории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070582"/>
            <a:ext cx="3096344" cy="2322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145" y="4729305"/>
            <a:ext cx="3203848" cy="24028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163653"/>
            <a:ext cx="3155634" cy="2366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011521"/>
            <a:ext cx="2787774" cy="3717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175447"/>
            <a:ext cx="2664296" cy="3552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857" y="4888868"/>
            <a:ext cx="2939819" cy="2204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715440"/>
            <a:ext cx="3735721" cy="28017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872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332656"/>
            <a:ext cx="64087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уборка  территории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268760"/>
            <a:ext cx="3876521" cy="29073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86014" y="1588506"/>
            <a:ext cx="3217681" cy="2413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01960" y="1447884"/>
            <a:ext cx="3215679" cy="2411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32894"/>
            <a:ext cx="3654549" cy="2740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31840" y="4401749"/>
            <a:ext cx="2880320" cy="216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087" y="4176151"/>
            <a:ext cx="3596436" cy="2697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58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24844"/>
            <a:ext cx="4080453" cy="3060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30233">
            <a:off x="6510587" y="3264254"/>
            <a:ext cx="2249264" cy="29990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8319">
            <a:off x="4590609" y="4096909"/>
            <a:ext cx="2222932" cy="29639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6236">
            <a:off x="2416316" y="4149424"/>
            <a:ext cx="2259173" cy="30122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13376">
            <a:off x="631974" y="3171053"/>
            <a:ext cx="2423247" cy="32309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93947">
            <a:off x="713121" y="565777"/>
            <a:ext cx="2355726" cy="3140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2548">
            <a:off x="2630213" y="-230302"/>
            <a:ext cx="2160240" cy="2880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4077">
            <a:off x="4737207" y="-247739"/>
            <a:ext cx="2117693" cy="28235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8435">
            <a:off x="6310790" y="900975"/>
            <a:ext cx="2279673" cy="30395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305556" y="116632"/>
            <a:ext cx="8370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Детский сад у нас хорош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18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20" y="3623941"/>
            <a:ext cx="3323861" cy="24928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581128"/>
            <a:ext cx="3600400" cy="2430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131497"/>
            <a:ext cx="3275856" cy="2456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02992"/>
            <a:ext cx="3456384" cy="25922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340768"/>
            <a:ext cx="3368889" cy="25266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059" y="392548"/>
            <a:ext cx="3227850" cy="24208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714" y="2103443"/>
            <a:ext cx="2222209" cy="29624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9552" y="11663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Лучше сада не найдешь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59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u="sng" dirty="0"/>
              <a:t>Март</a:t>
            </a:r>
            <a:endParaRPr lang="ru-RU" sz="1200" dirty="0"/>
          </a:p>
          <a:p>
            <a:pPr lvl="0"/>
            <a:r>
              <a:rPr lang="ru-RU" sz="1200" b="1" dirty="0"/>
              <a:t>Целевая прогулка по 1-му этажу детского сада.</a:t>
            </a:r>
            <a:endParaRPr lang="ru-RU" sz="1200" dirty="0"/>
          </a:p>
          <a:p>
            <a:r>
              <a:rPr lang="ru-RU" sz="1200" dirty="0"/>
              <a:t>Цель: расширение представлений детей о профессиях работников детского сада, об инструментах, которые им помогают в работе</a:t>
            </a:r>
            <a:r>
              <a:rPr lang="ru-RU" sz="1200" dirty="0" smtClean="0"/>
              <a:t>.</a:t>
            </a:r>
            <a:endParaRPr lang="ru-RU" sz="1200" dirty="0"/>
          </a:p>
          <a:p>
            <a:r>
              <a:rPr lang="ru-RU" sz="1200" b="1" dirty="0"/>
              <a:t>2.Целевая прогулка вокруг детского сада.</a:t>
            </a:r>
            <a:endParaRPr lang="ru-RU" sz="1200" dirty="0"/>
          </a:p>
          <a:p>
            <a:r>
              <a:rPr lang="ru-RU" sz="1200" dirty="0"/>
              <a:t>Цель: познакомить с первыми признаками весны; отметить особенности поведения птиц; пополнить словарь за счёт использования слов, обозначающих признаки весны; воспитывать любовь к природе, умение чувствовать её красоту</a:t>
            </a:r>
            <a:r>
              <a:rPr lang="ru-RU" sz="1200" dirty="0" smtClean="0"/>
              <a:t>.</a:t>
            </a:r>
            <a:r>
              <a:rPr lang="ru-RU" sz="1200" dirty="0"/>
              <a:t> </a:t>
            </a:r>
          </a:p>
          <a:p>
            <a:r>
              <a:rPr lang="ru-RU" sz="1200" b="1" dirty="0"/>
              <a:t>3. Экскурсия к проезжей части.</a:t>
            </a:r>
            <a:endParaRPr lang="ru-RU" sz="1200" dirty="0"/>
          </a:p>
          <a:p>
            <a:r>
              <a:rPr lang="ru-RU" sz="1200" dirty="0"/>
              <a:t>Цель: продолжать учить называть и узнавать транспортные средства; закреплять названия частей автомобиля; развивать наблюдательность, память детей</a:t>
            </a:r>
            <a:r>
              <a:rPr lang="ru-RU" sz="1200" dirty="0" smtClean="0"/>
              <a:t>.</a:t>
            </a:r>
            <a:r>
              <a:rPr lang="ru-RU" sz="1200" dirty="0"/>
              <a:t> </a:t>
            </a:r>
          </a:p>
          <a:p>
            <a:r>
              <a:rPr lang="ru-RU" sz="1200" b="1" dirty="0"/>
              <a:t>4.Целевая прогулка в парк на территории детского сада</a:t>
            </a:r>
            <a:endParaRPr lang="ru-RU" sz="1200" dirty="0"/>
          </a:p>
          <a:p>
            <a:r>
              <a:rPr lang="ru-RU" sz="1200" dirty="0"/>
              <a:t>Цель: наблюдение за изменениями, произошедшими в природе с наступлением весны; развивать наблюдательность, внимание, мышление.</a:t>
            </a:r>
          </a:p>
          <a:p>
            <a:r>
              <a:rPr lang="ru-RU" sz="1200" b="1" dirty="0"/>
              <a:t>5.Экскурсия в СОШ №2</a:t>
            </a:r>
            <a:endParaRPr lang="ru-RU" sz="1200" dirty="0"/>
          </a:p>
          <a:p>
            <a:r>
              <a:rPr lang="ru-RU" sz="1200" dirty="0"/>
              <a:t>Цель: познакомить детей со школой, заинтересовать к учёбе в будущем и рассказать о важности знаний.</a:t>
            </a:r>
          </a:p>
          <a:p>
            <a:r>
              <a:rPr lang="ru-RU" sz="1200" dirty="0"/>
              <a:t> </a:t>
            </a:r>
          </a:p>
          <a:p>
            <a:r>
              <a:rPr lang="ru-RU" sz="1200" b="1" u="sng" dirty="0"/>
              <a:t>Апрель</a:t>
            </a:r>
            <a:endParaRPr lang="ru-RU" sz="1200" dirty="0"/>
          </a:p>
          <a:p>
            <a:r>
              <a:rPr lang="ru-RU" sz="1200" b="1" dirty="0"/>
              <a:t>1.Целевая прогулка </a:t>
            </a:r>
            <a:r>
              <a:rPr lang="ru-RU" sz="1200" i="1" dirty="0"/>
              <a:t>"</a:t>
            </a:r>
            <a:r>
              <a:rPr lang="ru-RU" sz="1200" dirty="0"/>
              <a:t>В мире насекомых".</a:t>
            </a:r>
          </a:p>
          <a:p>
            <a:r>
              <a:rPr lang="ru-RU" sz="1200" dirty="0"/>
              <a:t>Цель</a:t>
            </a:r>
            <a:r>
              <a:rPr lang="ru-RU" sz="1200" b="1" dirty="0"/>
              <a:t>:</a:t>
            </a:r>
            <a:r>
              <a:rPr lang="ru-RU" sz="1200" dirty="0"/>
              <a:t> продолжать расширять знания о многообразии насекомых; учить устанавливать связь между особенностями внешнего строения и способом передвижения; знакомить с особенностями жизни насекомых в весенний период; воспитывать заботливое отношение к природе.</a:t>
            </a:r>
            <a:br>
              <a:rPr lang="ru-RU" sz="1200" dirty="0"/>
            </a:br>
            <a:endParaRPr lang="ru-RU" sz="1200" dirty="0"/>
          </a:p>
          <a:p>
            <a:r>
              <a:rPr lang="ru-RU" sz="1200" b="1" dirty="0"/>
              <a:t>2.Экскурсия к  берёзе.</a:t>
            </a:r>
            <a:endParaRPr lang="ru-RU" sz="1200" dirty="0"/>
          </a:p>
          <a:p>
            <a:r>
              <a:rPr lang="ru-RU" sz="1200" dirty="0"/>
              <a:t>Цель: закрепить знания детей о том, что деревья зимой не погибают, на ветках остаются почки, из которых распускаются зелёные листочки; для роста растений нужно тепло; учить детей пользоваться приёмами обследования, рассказывать о своих наблюдениях; вызвать интерес к наблюдениям за деревьями.</a:t>
            </a:r>
          </a:p>
          <a:p>
            <a:r>
              <a:rPr lang="ru-RU" sz="1200" dirty="0"/>
              <a:t> </a:t>
            </a:r>
          </a:p>
          <a:p>
            <a:pPr lvl="0"/>
            <a:r>
              <a:rPr lang="ru-RU" sz="1200" b="1" dirty="0"/>
              <a:t>Целевая прогулка </a:t>
            </a:r>
            <a:r>
              <a:rPr lang="ru-RU" sz="1200" i="1" dirty="0"/>
              <a:t>«</a:t>
            </a:r>
            <a:r>
              <a:rPr lang="ru-RU" sz="1200" dirty="0"/>
              <a:t>Ветер, ветер, ты могуч!»</a:t>
            </a:r>
          </a:p>
          <a:p>
            <a:r>
              <a:rPr lang="ru-RU" sz="1200" dirty="0"/>
              <a:t>Цель</a:t>
            </a:r>
            <a:r>
              <a:rPr lang="ru-RU" sz="1200" b="1" dirty="0"/>
              <a:t>: </a:t>
            </a:r>
            <a:r>
              <a:rPr lang="ru-RU" sz="1200" dirty="0"/>
              <a:t>уточнить и расширить знания о разнообразии живой природы, природном явлении ветре, причинах его возникновения, влиянии на жизнь растительных организмов, человека.</a:t>
            </a:r>
          </a:p>
          <a:p>
            <a:r>
              <a:rPr lang="ru-RU" sz="1200" dirty="0"/>
              <a:t> </a:t>
            </a:r>
          </a:p>
          <a:p>
            <a:r>
              <a:rPr lang="ru-RU" sz="1200" b="1" dirty="0"/>
              <a:t>4. Экскурсия в  пожарную часть </a:t>
            </a:r>
            <a:endParaRPr lang="ru-RU" sz="1200" dirty="0"/>
          </a:p>
          <a:p>
            <a:r>
              <a:rPr lang="ru-RU" sz="1200" dirty="0"/>
              <a:t>Цель: продолжать знакомить с профессиями; познакомить с содержанием труда пожарника; помочь сделать вывод о пользе работы, воспитывать уважение к труду других людей.</a:t>
            </a:r>
          </a:p>
          <a:p>
            <a:r>
              <a:rPr lang="ru-RU" sz="1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7946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027" y="18864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u="sng" dirty="0">
                <a:latin typeface="Times New Roman" pitchFamily="18" charset="0"/>
                <a:cs typeface="Times New Roman" pitchFamily="18" charset="0"/>
              </a:rPr>
              <a:t>Май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1.Экскурсия  к мемориалу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Цель: формировать патриотические чувства, интерес к прошлому России, формировать представления о героизме. Воспитывать уважение к ветеранам Великой Отечественной войны. Учить детей заботиться о дорогих народу памятных местах.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2.Целевая прогулка на огород детского сада.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Цель: закрепить представления о том, что из семян вырастают растения; упражнять детей в способах обследования; познакомить с приёмами посадки; активизировать словарь детей; вызвать интерес к выращиванию растений.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3.Экскурсия  в музей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Цель: закрепить понятие музей, расширить и углубить знания детей о истории родного края.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4.Целевая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прогулка «Весенние ароматы».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продолжать устанавливать причинно-следственные связи между явлениями природы; углублять представления об окружающем мире; приучать высказывать свои впечатления, выбирать эпитеты; обратить внимание на запахи, которые выделяют растения; воспитывать любознательность.</a:t>
            </a: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0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409204"/>
            <a:ext cx="2375678" cy="19888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23728" y="332656"/>
            <a:ext cx="52565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Экскурсии по группе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59184"/>
            <a:ext cx="3932468" cy="26998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56" y="2780928"/>
            <a:ext cx="4383418" cy="29167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349" y="2574208"/>
            <a:ext cx="3899926" cy="29249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1" y="690063"/>
            <a:ext cx="4211361" cy="2350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056" y="4068296"/>
            <a:ext cx="3815616" cy="2861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719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5000">
        <p14:pan dir="u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3313</TotalTime>
  <Words>655</Words>
  <Application>Microsoft Office PowerPoint</Application>
  <PresentationFormat>Экран (4:3)</PresentationFormat>
  <Paragraphs>207</Paragraphs>
  <Slides>64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</dc:creator>
  <cp:lastModifiedBy>ussr1</cp:lastModifiedBy>
  <cp:revision>187</cp:revision>
  <cp:lastPrinted>2013-11-29T09:37:18Z</cp:lastPrinted>
  <dcterms:created xsi:type="dcterms:W3CDTF">2013-09-18T09:25:56Z</dcterms:created>
  <dcterms:modified xsi:type="dcterms:W3CDTF">2022-12-15T19:17:39Z</dcterms:modified>
</cp:coreProperties>
</file>